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218"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DBDFA-0457-4880-B772-43C0026C2126}" type="datetimeFigureOut">
              <a:rPr lang="en-US" smtClean="0"/>
              <a:t>3/15/2016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25AEE-F57C-46D1-B9CB-9E55CB00A96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water is the </a:t>
            </a:r>
            <a:r>
              <a:rPr lang="en-US" dirty="0" err="1" smtClean="0"/>
              <a:t>Jianhe</a:t>
            </a:r>
            <a:r>
              <a:rPr lang="en-US" dirty="0" smtClean="0"/>
              <a:t> River in Luoyang, Henan</a:t>
            </a:r>
            <a:r>
              <a:rPr lang="en-US" baseline="0" dirty="0" smtClean="0"/>
              <a:t> province Dec. 13, 2011.  Two chemical plants upstream.</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189917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"Indonesia-</a:t>
            </a:r>
            <a:r>
              <a:rPr lang="en-US" dirty="0" err="1"/>
              <a:t>sodis</a:t>
            </a:r>
            <a:r>
              <a:rPr lang="en-US" dirty="0"/>
              <a:t>-gross" by SODIS </a:t>
            </a:r>
            <a:r>
              <a:rPr lang="en-US" dirty="0" err="1"/>
              <a:t>Eawag</a:t>
            </a:r>
            <a:r>
              <a:rPr lang="en-US" dirty="0"/>
              <a:t> - Own work. Licensed under CC BY 3.0 via Commons - https://commons.wikimedia.org/wiki/File:Indonesia-sodis-gross.jpg#/media/File:Indonesia-sodis-gross.jpg  For sunlight sterilization of water.</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385708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"Indonesia-</a:t>
            </a:r>
            <a:r>
              <a:rPr lang="en-US" dirty="0" err="1"/>
              <a:t>sodis</a:t>
            </a:r>
            <a:r>
              <a:rPr lang="en-US" dirty="0"/>
              <a:t>-gross" by SODIS </a:t>
            </a:r>
            <a:r>
              <a:rPr lang="en-US" dirty="0" err="1"/>
              <a:t>Eawag</a:t>
            </a:r>
            <a:r>
              <a:rPr lang="en-US" dirty="0"/>
              <a:t> - Own work. Licensed under CC BY 3.0 via Commons - https://commons.wikimedia.org/wiki/File:Indonesia-sodis-gross.jpg#/media/File:Indonesia-sodis-gross.jpg  For sunlight sterilization of water.</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286197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"Indonesia-</a:t>
            </a:r>
            <a:r>
              <a:rPr lang="en-US" dirty="0" err="1"/>
              <a:t>sodis</a:t>
            </a:r>
            <a:r>
              <a:rPr lang="en-US" dirty="0"/>
              <a:t>-gross" by SODIS </a:t>
            </a:r>
            <a:r>
              <a:rPr lang="en-US" dirty="0" err="1"/>
              <a:t>Eawag</a:t>
            </a:r>
            <a:r>
              <a:rPr lang="en-US" dirty="0"/>
              <a:t> - Own work. Licensed under CC BY 3.0 via Commons - https://commons.wikimedia.org/wiki/File:Indonesia-sodis-gross.jpg#/media/File:Indonesia-sodis-gross.jpg  For sunlight sterilization of water.</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8660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1EE425-2A5F-48CE-BCEB-2348A18A8733}" type="datetimeFigureOut">
              <a:rPr lang="en-US" smtClean="0">
                <a:solidFill>
                  <a:prstClr val="black">
                    <a:tint val="75000"/>
                  </a:prstClr>
                </a:solidFill>
              </a:rPr>
              <a:pPr/>
              <a:t>3/15/2016</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tif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7552"/>
            <a:ext cx="2527070" cy="4339650"/>
          </a:xfrm>
          <a:prstGeom prst="rect">
            <a:avLst/>
          </a:prstGeom>
          <a:noFill/>
        </p:spPr>
        <p:txBody>
          <a:bodyPr wrap="square" rtlCol="0">
            <a:spAutoFit/>
          </a:bodyPr>
          <a:lstStyle/>
          <a:p>
            <a:pPr algn="just"/>
            <a:r>
              <a:rPr lang="en-US" sz="1200" dirty="0">
                <a:solidFill>
                  <a:prstClr val="black"/>
                </a:solidFill>
              </a:rPr>
              <a:t>Energy from the sun follows different paths. Starting with #1 ray of light, we see it entering the atmosphere and being absorbed by the air. Some of this heat radiates back to space. The #2 ray of sunlight hits the ground and heats the ground. Some of this heat radiates back up to space. The #3 ray reflects off the ground and goes back into space. The #4 ray gets reflected back to space by particles in the atmosphere. (#5) Even where the sun isn't shining, heat is radiating out to space. In other words, a lot of energy hits the Earth but the Earth either reflects the heat or radiates heat back into space. Without some way of returning this heat going up into space, the Earth would be a frozen wasteland. Fortunately, we have some gases in the air which intercept this energy and radiate much of it back to the ground.</a:t>
            </a:r>
          </a:p>
        </p:txBody>
      </p:sp>
      <p:sp>
        <p:nvSpPr>
          <p:cNvPr id="14" name="Rectangle 13"/>
          <p:cNvSpPr/>
          <p:nvPr/>
        </p:nvSpPr>
        <p:spPr>
          <a:xfrm>
            <a:off x="2041506" y="102870"/>
            <a:ext cx="4832413" cy="1421928"/>
          </a:xfrm>
          <a:prstGeom prst="rect">
            <a:avLst/>
          </a:prstGeom>
          <a:noFill/>
        </p:spPr>
        <p:txBody>
          <a:bodyPr wrap="none" lIns="91440" tIns="45720" rIns="91440" bIns="45720">
            <a:spAutoFit/>
          </a:bodyPr>
          <a:lstStyle/>
          <a:p>
            <a:pPr algn="ctr">
              <a:lnSpc>
                <a:spcPct val="80000"/>
              </a:lnSpc>
            </a:pPr>
            <a:r>
              <a:rPr lang="en-US" sz="5400" b="1" dirty="0">
                <a:ln w="17780" cmpd="sng">
                  <a:solidFill>
                    <a:srgbClr val="4F81BD">
                      <a:tint val="3000"/>
                    </a:srgbClr>
                  </a:solidFill>
                  <a:prstDash val="solid"/>
                  <a:miter lim="800000"/>
                </a:ln>
                <a:gradFill>
                  <a:gsLst>
                    <a:gs pos="10000">
                      <a:srgbClr val="C00000"/>
                    </a:gs>
                    <a:gs pos="90000">
                      <a:srgbClr val="F79646"/>
                    </a:gs>
                  </a:gsLst>
                  <a:lin ang="5400000"/>
                </a:gradFill>
                <a:effectLst>
                  <a:outerShdw blurRad="55000" dist="50800" dir="5400000" algn="tl">
                    <a:srgbClr val="000000">
                      <a:alpha val="33000"/>
                    </a:srgbClr>
                  </a:outerShdw>
                </a:effectLst>
              </a:rPr>
              <a:t>Lab 5: </a:t>
            </a:r>
          </a:p>
          <a:p>
            <a:pPr algn="ctr">
              <a:lnSpc>
                <a:spcPct val="80000"/>
              </a:lnSpc>
            </a:pPr>
            <a:r>
              <a:rPr lang="en-US" sz="5400" b="1" dirty="0">
                <a:ln w="17780" cmpd="sng">
                  <a:solidFill>
                    <a:srgbClr val="4F81BD">
                      <a:tint val="3000"/>
                    </a:srgbClr>
                  </a:solidFill>
                  <a:prstDash val="solid"/>
                  <a:miter lim="800000"/>
                </a:ln>
                <a:gradFill>
                  <a:gsLst>
                    <a:gs pos="10000">
                      <a:srgbClr val="C00000"/>
                    </a:gs>
                    <a:gs pos="90000">
                      <a:srgbClr val="F79646"/>
                    </a:gs>
                  </a:gsLst>
                  <a:lin ang="5400000"/>
                </a:gradFill>
                <a:effectLst>
                  <a:outerShdw blurRad="55000" dist="50800" dir="5400000" algn="tl">
                    <a:srgbClr val="000000">
                      <a:alpha val="33000"/>
                    </a:srgbClr>
                  </a:outerShdw>
                </a:effectLst>
              </a:rPr>
              <a:t>Global Warming</a:t>
            </a:r>
            <a:endParaRPr lang="en-US" sz="5400" b="1" dirty="0">
              <a:ln w="17780" cmpd="sng">
                <a:solidFill>
                  <a:srgbClr val="4F81BD">
                    <a:tint val="3000"/>
                  </a:srgbClr>
                </a:solidFill>
                <a:prstDash val="solid"/>
                <a:miter lim="800000"/>
              </a:ln>
              <a:gradFill>
                <a:gsLst>
                  <a:gs pos="10000">
                    <a:srgbClr val="C00000"/>
                  </a:gs>
                  <a:gs pos="90000">
                    <a:srgbClr val="F79646"/>
                  </a:gs>
                </a:gsLst>
                <a:lin ang="5400000"/>
              </a:gradFill>
              <a:effectLst>
                <a:outerShdw blurRad="55000" dist="50800" dir="5400000" algn="tl">
                  <a:srgbClr val="000000">
                    <a:alpha val="33000"/>
                  </a:srgbClr>
                </a:outerShdw>
              </a:effectLst>
            </a:endParaRPr>
          </a:p>
        </p:txBody>
      </p:sp>
      <p:pic>
        <p:nvPicPr>
          <p:cNvPr id="15" name="Picture 14" descr="EarthSweating-s.jpg"/>
          <p:cNvPicPr>
            <a:picLocks noChangeAspect="1"/>
          </p:cNvPicPr>
          <p:nvPr/>
        </p:nvPicPr>
        <p:blipFill>
          <a:blip r:embed="rId3" cstate="print">
            <a:lum bright="10000"/>
          </a:blip>
          <a:srcRect/>
          <a:stretch>
            <a:fillRect/>
          </a:stretch>
        </p:blipFill>
        <p:spPr>
          <a:xfrm>
            <a:off x="0" y="0"/>
            <a:ext cx="2011680" cy="1693794"/>
          </a:xfrm>
          <a:prstGeom prst="rect">
            <a:avLst/>
          </a:prstGeom>
          <a:ln>
            <a:noFill/>
          </a:ln>
        </p:spPr>
      </p:pic>
      <p:pic>
        <p:nvPicPr>
          <p:cNvPr id="2" name="Picture 2" descr="E:\ChemistryLand\CHM107LLhybrid\5. Global Warming\ZermattWideGreenHouseNew.jpg"/>
          <p:cNvPicPr>
            <a:picLocks noChangeAspect="1" noChangeArrowheads="1"/>
          </p:cNvPicPr>
          <p:nvPr/>
        </p:nvPicPr>
        <p:blipFill>
          <a:blip r:embed="rId4" cstate="print"/>
          <a:srcRect/>
          <a:stretch>
            <a:fillRect/>
          </a:stretch>
        </p:blipFill>
        <p:spPr bwMode="auto">
          <a:xfrm>
            <a:off x="2552007" y="1753929"/>
            <a:ext cx="4305992" cy="3232365"/>
          </a:xfrm>
          <a:prstGeom prst="rect">
            <a:avLst/>
          </a:prstGeom>
          <a:noFill/>
        </p:spPr>
      </p:pic>
      <p:sp>
        <p:nvSpPr>
          <p:cNvPr id="16" name="TextBox 15"/>
          <p:cNvSpPr txBox="1"/>
          <p:nvPr/>
        </p:nvSpPr>
        <p:spPr>
          <a:xfrm>
            <a:off x="2652407" y="5048655"/>
            <a:ext cx="4069406" cy="738664"/>
          </a:xfrm>
          <a:prstGeom prst="rect">
            <a:avLst/>
          </a:prstGeom>
          <a:noFill/>
          <a:ln>
            <a:solidFill>
              <a:schemeClr val="tx1"/>
            </a:solidFill>
          </a:ln>
        </p:spPr>
        <p:txBody>
          <a:bodyPr wrap="square" rtlCol="0">
            <a:spAutoFit/>
          </a:bodyPr>
          <a:lstStyle/>
          <a:p>
            <a:pPr algn="just"/>
            <a:r>
              <a:rPr lang="en-US" sz="1400" dirty="0">
                <a:solidFill>
                  <a:prstClr val="black"/>
                </a:solidFill>
              </a:rPr>
              <a:t>Carbon dioxide and methane are the two gases that contribute the most to global warming.  Both of these are produced by nature and man.</a:t>
            </a:r>
          </a:p>
        </p:txBody>
      </p:sp>
      <p:pic>
        <p:nvPicPr>
          <p:cNvPr id="17" name="Picture 16" descr="GlobalSourcesAndSinksforCO2.jpg"/>
          <p:cNvPicPr>
            <a:picLocks noChangeAspect="1"/>
          </p:cNvPicPr>
          <p:nvPr/>
        </p:nvPicPr>
        <p:blipFill>
          <a:blip r:embed="rId5" cstate="print"/>
          <a:stretch>
            <a:fillRect/>
          </a:stretch>
        </p:blipFill>
        <p:spPr>
          <a:xfrm>
            <a:off x="0" y="5977968"/>
            <a:ext cx="4572000" cy="3078480"/>
          </a:xfrm>
          <a:prstGeom prst="rect">
            <a:avLst/>
          </a:prstGeom>
        </p:spPr>
      </p:pic>
      <p:sp>
        <p:nvSpPr>
          <p:cNvPr id="18" name="TextBox 17"/>
          <p:cNvSpPr txBox="1"/>
          <p:nvPr/>
        </p:nvSpPr>
        <p:spPr>
          <a:xfrm>
            <a:off x="4572000" y="5982510"/>
            <a:ext cx="2285999" cy="2893100"/>
          </a:xfrm>
          <a:prstGeom prst="rect">
            <a:avLst/>
          </a:prstGeom>
          <a:noFill/>
        </p:spPr>
        <p:txBody>
          <a:bodyPr wrap="square" rtlCol="0">
            <a:spAutoFit/>
          </a:bodyPr>
          <a:lstStyle/>
          <a:p>
            <a:r>
              <a:rPr lang="en-US" sz="1400" dirty="0">
                <a:solidFill>
                  <a:prstClr val="black"/>
                </a:solidFill>
              </a:rPr>
              <a:t>This graphic illustrates what happens to carbon dioxide. The "</a:t>
            </a:r>
            <a:r>
              <a:rPr lang="en-US" sz="1400" dirty="0" err="1">
                <a:solidFill>
                  <a:prstClr val="black"/>
                </a:solidFill>
              </a:rPr>
              <a:t>bmt</a:t>
            </a:r>
            <a:r>
              <a:rPr lang="en-US" sz="1400" dirty="0">
                <a:solidFill>
                  <a:prstClr val="black"/>
                </a:solidFill>
              </a:rPr>
              <a:t>" units stand for </a:t>
            </a:r>
            <a:r>
              <a:rPr lang="en-US" sz="1400" b="1" dirty="0">
                <a:solidFill>
                  <a:prstClr val="black"/>
                </a:solidFill>
              </a:rPr>
              <a:t>b</a:t>
            </a:r>
            <a:r>
              <a:rPr lang="en-US" sz="1400" dirty="0">
                <a:solidFill>
                  <a:prstClr val="black"/>
                </a:solidFill>
              </a:rPr>
              <a:t>illion </a:t>
            </a:r>
            <a:r>
              <a:rPr lang="en-US" sz="1400" b="1" dirty="0">
                <a:solidFill>
                  <a:prstClr val="black"/>
                </a:solidFill>
              </a:rPr>
              <a:t>m</a:t>
            </a:r>
            <a:r>
              <a:rPr lang="en-US" sz="1400" dirty="0">
                <a:solidFill>
                  <a:prstClr val="black"/>
                </a:solidFill>
              </a:rPr>
              <a:t>etric </a:t>
            </a:r>
            <a:r>
              <a:rPr lang="en-US" sz="1400" b="1" dirty="0">
                <a:solidFill>
                  <a:prstClr val="black"/>
                </a:solidFill>
              </a:rPr>
              <a:t>t</a:t>
            </a:r>
            <a:r>
              <a:rPr lang="en-US" sz="1400" dirty="0">
                <a:solidFill>
                  <a:prstClr val="black"/>
                </a:solidFill>
              </a:rPr>
              <a:t>ons.  2,200 lbs is 1 metric ton.  So one </a:t>
            </a:r>
            <a:r>
              <a:rPr lang="en-US" sz="1400" dirty="0" err="1">
                <a:solidFill>
                  <a:prstClr val="black"/>
                </a:solidFill>
              </a:rPr>
              <a:t>bmt</a:t>
            </a:r>
            <a:r>
              <a:rPr lang="en-US" sz="1400" dirty="0">
                <a:solidFill>
                  <a:prstClr val="black"/>
                </a:solidFill>
              </a:rPr>
              <a:t>= (2,200,000,000,000 lbs).</a:t>
            </a:r>
          </a:p>
          <a:p>
            <a:r>
              <a:rPr lang="en-US" sz="1400" dirty="0">
                <a:solidFill>
                  <a:prstClr val="black"/>
                </a:solidFill>
              </a:rPr>
              <a:t>The best estimate is that an extra 20 billion metric tons of CO</a:t>
            </a:r>
            <a:r>
              <a:rPr lang="en-US" sz="1400" baseline="-25000" dirty="0">
                <a:solidFill>
                  <a:prstClr val="black"/>
                </a:solidFill>
              </a:rPr>
              <a:t>2</a:t>
            </a:r>
            <a:r>
              <a:rPr lang="en-US" sz="1400" dirty="0">
                <a:solidFill>
                  <a:prstClr val="black"/>
                </a:solidFill>
              </a:rPr>
              <a:t> are added to atmosphere each year.  That’s mostly coming from </a:t>
            </a:r>
            <a:r>
              <a:rPr lang="en-US" sz="1400" dirty="0">
                <a:solidFill>
                  <a:srgbClr val="C00000"/>
                </a:solidFill>
              </a:rPr>
              <a:t>burning fossil fuels</a:t>
            </a:r>
            <a:r>
              <a:rPr lang="en-US" sz="1400" dirty="0">
                <a:solidFill>
                  <a:prstClr val="black"/>
                </a:solidFill>
              </a:rPr>
              <a:t>.  In this lab we will detect CO</a:t>
            </a:r>
            <a:r>
              <a:rPr lang="en-US" sz="1400" baseline="-25000" dirty="0">
                <a:solidFill>
                  <a:prstClr val="black"/>
                </a:solidFill>
              </a:rPr>
              <a:t>2</a:t>
            </a:r>
            <a:r>
              <a:rPr lang="en-US" sz="1400" dirty="0">
                <a:solidFill>
                  <a:prstClr val="black"/>
                </a:solidFill>
              </a:rPr>
              <a:t>.</a:t>
            </a:r>
            <a:endParaRPr lang="en-US" sz="1400"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1193587" y="7801856"/>
            <a:ext cx="145997" cy="14599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9" name="Picture 28" descr="AddPhenophthalein2.jpg"/>
          <p:cNvPicPr>
            <a:picLocks noChangeAspect="1"/>
          </p:cNvPicPr>
          <p:nvPr/>
        </p:nvPicPr>
        <p:blipFill>
          <a:blip r:embed="rId3" cstate="print"/>
          <a:srcRect t="7944"/>
          <a:stretch>
            <a:fillRect/>
          </a:stretch>
        </p:blipFill>
        <p:spPr>
          <a:xfrm>
            <a:off x="0" y="3309321"/>
            <a:ext cx="2291508" cy="1779868"/>
          </a:xfrm>
          <a:prstGeom prst="rect">
            <a:avLst/>
          </a:prstGeom>
        </p:spPr>
      </p:pic>
      <p:pic>
        <p:nvPicPr>
          <p:cNvPr id="35" name="Picture 34" descr="PhenolphthaleinDual.jpg"/>
          <p:cNvPicPr>
            <a:picLocks noChangeAspect="1"/>
          </p:cNvPicPr>
          <p:nvPr/>
        </p:nvPicPr>
        <p:blipFill>
          <a:blip r:embed="rId4" cstate="print"/>
          <a:srcRect/>
          <a:stretch>
            <a:fillRect/>
          </a:stretch>
        </p:blipFill>
        <p:spPr>
          <a:xfrm>
            <a:off x="0" y="5002624"/>
            <a:ext cx="2734670" cy="2516055"/>
          </a:xfrm>
          <a:prstGeom prst="rect">
            <a:avLst/>
          </a:prstGeom>
        </p:spPr>
      </p:pic>
      <p:sp>
        <p:nvSpPr>
          <p:cNvPr id="41" name="Oval 40"/>
          <p:cNvSpPr/>
          <p:nvPr/>
        </p:nvSpPr>
        <p:spPr>
          <a:xfrm>
            <a:off x="2649711" y="6499412"/>
            <a:ext cx="145997" cy="14599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3619180" y="6154911"/>
            <a:ext cx="145997" cy="14599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Hexagon 3"/>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5: Global Warming: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Detection of CO</a:t>
            </a:r>
            <a:r>
              <a:rPr lang="en-US" sz="1600" baseline="-25000" dirty="0">
                <a:solidFill>
                  <a:prstClr val="black"/>
                </a:solidFill>
                <a:latin typeface="Arial" pitchFamily="34" charset="0"/>
                <a:cs typeface="Arial" pitchFamily="34" charset="0"/>
              </a:rPr>
              <a:t>2</a:t>
            </a:r>
            <a:endParaRPr lang="en-US" sz="1400" baseline="-25000" dirty="0">
              <a:solidFill>
                <a:prstClr val="black"/>
              </a:solidFill>
              <a:latin typeface="Arial" pitchFamily="34" charset="0"/>
              <a:cs typeface="Arial" pitchFamily="34" charset="0"/>
            </a:endParaRPr>
          </a:p>
        </p:txBody>
      </p:sp>
      <p:sp>
        <p:nvSpPr>
          <p:cNvPr id="102" name="TextBox 101"/>
          <p:cNvSpPr txBox="1"/>
          <p:nvPr/>
        </p:nvSpPr>
        <p:spPr>
          <a:xfrm>
            <a:off x="2895600" y="4455667"/>
            <a:ext cx="3962400" cy="1163395"/>
          </a:xfrm>
          <a:prstGeom prst="rect">
            <a:avLst/>
          </a:prstGeom>
          <a:noFill/>
        </p:spPr>
        <p:txBody>
          <a:bodyPr wrap="square" lIns="0" tIns="0" rIns="0" bIns="0" rtlCol="0">
            <a:spAutoFit/>
          </a:bodyPr>
          <a:lstStyle/>
          <a:p>
            <a:pPr>
              <a:lnSpc>
                <a:spcPct val="90000"/>
              </a:lnSpc>
            </a:pPr>
            <a:r>
              <a:rPr lang="en-US" sz="1200" b="1" dirty="0">
                <a:solidFill>
                  <a:prstClr val="black"/>
                </a:solidFill>
              </a:rPr>
              <a:t>Pink Color: </a:t>
            </a:r>
            <a:r>
              <a:rPr lang="en-US" sz="1200" dirty="0">
                <a:solidFill>
                  <a:prstClr val="black"/>
                </a:solidFill>
              </a:rPr>
              <a:t>   Phenolphthalein has two structures. When clear, it is the left structure. It becomes the right structure and turns pink when the OH</a:t>
            </a:r>
            <a:r>
              <a:rPr lang="en-US" sz="1200" baseline="30000" dirty="0">
                <a:solidFill>
                  <a:prstClr val="black"/>
                </a:solidFill>
              </a:rPr>
              <a:t>-</a:t>
            </a:r>
            <a:r>
              <a:rPr lang="en-US" sz="1200" dirty="0">
                <a:solidFill>
                  <a:prstClr val="black"/>
                </a:solidFill>
              </a:rPr>
              <a:t> ions from calcium hydroxide (green arrow) pull the hydrogen atoms off of the OH groups (red arrows).   When the hydrogen atoms are pulled off, they leave their electrons behind becoming H</a:t>
            </a:r>
            <a:r>
              <a:rPr lang="en-US" sz="1200" baseline="30000" dirty="0">
                <a:solidFill>
                  <a:prstClr val="black"/>
                </a:solidFill>
              </a:rPr>
              <a:t>+</a:t>
            </a:r>
            <a:r>
              <a:rPr lang="en-US" sz="1200" dirty="0">
                <a:solidFill>
                  <a:prstClr val="black"/>
                </a:solidFill>
              </a:rPr>
              <a:t> ions. The extra electrons cause a shifting of electrons that generates the right-side structure.</a:t>
            </a:r>
          </a:p>
        </p:txBody>
      </p:sp>
      <p:sp>
        <p:nvSpPr>
          <p:cNvPr id="21" name="TextBox 20"/>
          <p:cNvSpPr txBox="1"/>
          <p:nvPr/>
        </p:nvSpPr>
        <p:spPr>
          <a:xfrm>
            <a:off x="3382178" y="405498"/>
            <a:ext cx="3425471" cy="2991588"/>
          </a:xfrm>
          <a:prstGeom prst="rect">
            <a:avLst/>
          </a:prstGeom>
          <a:noFill/>
        </p:spPr>
        <p:txBody>
          <a:bodyPr wrap="square" lIns="0" tIns="0" rIns="0" bIns="0" rtlCol="0">
            <a:spAutoFit/>
          </a:bodyPr>
          <a:lstStyle/>
          <a:p>
            <a:pPr>
              <a:lnSpc>
                <a:spcPct val="90000"/>
              </a:lnSpc>
            </a:pPr>
            <a:r>
              <a:rPr lang="en-US" sz="1200" b="1" dirty="0">
                <a:solidFill>
                  <a:prstClr val="black"/>
                </a:solidFill>
              </a:rPr>
              <a:t>Detection of CO</a:t>
            </a:r>
            <a:r>
              <a:rPr lang="en-US" sz="1200" b="1" baseline="-25000" dirty="0">
                <a:solidFill>
                  <a:prstClr val="black"/>
                </a:solidFill>
              </a:rPr>
              <a:t>2</a:t>
            </a:r>
            <a:r>
              <a:rPr lang="en-US" sz="1200" b="1" dirty="0">
                <a:solidFill>
                  <a:prstClr val="black"/>
                </a:solidFill>
              </a:rPr>
              <a:t> due to neutralizing of OH</a:t>
            </a:r>
            <a:r>
              <a:rPr lang="en-US" sz="1200" b="1" baseline="30000" dirty="0">
                <a:solidFill>
                  <a:prstClr val="black"/>
                </a:solidFill>
              </a:rPr>
              <a:t>-</a:t>
            </a:r>
            <a:r>
              <a:rPr lang="en-US" sz="1200" b="1" dirty="0">
                <a:solidFill>
                  <a:prstClr val="black"/>
                </a:solidFill>
              </a:rPr>
              <a:t> ions:</a:t>
            </a:r>
            <a:r>
              <a:rPr lang="en-US" sz="1200" dirty="0">
                <a:solidFill>
                  <a:prstClr val="black"/>
                </a:solidFill>
              </a:rPr>
              <a:t>   First calcium hydroxide, Ca(OH)</a:t>
            </a:r>
            <a:r>
              <a:rPr lang="en-US" sz="1200" baseline="-25000" dirty="0">
                <a:solidFill>
                  <a:prstClr val="black"/>
                </a:solidFill>
              </a:rPr>
              <a:t>2</a:t>
            </a:r>
            <a:r>
              <a:rPr lang="en-US" sz="1200" dirty="0">
                <a:solidFill>
                  <a:prstClr val="black"/>
                </a:solidFill>
              </a:rPr>
              <a:t>, is added to water so that it dissolves into calcium ions (Ca</a:t>
            </a:r>
            <a:r>
              <a:rPr lang="en-US" sz="1200" baseline="30000" dirty="0">
                <a:solidFill>
                  <a:prstClr val="black"/>
                </a:solidFill>
              </a:rPr>
              <a:t>2+</a:t>
            </a:r>
            <a:r>
              <a:rPr lang="en-US" sz="1200" dirty="0">
                <a:solidFill>
                  <a:prstClr val="black"/>
                </a:solidFill>
              </a:rPr>
              <a:t>) and hydroxide ions (OH</a:t>
            </a:r>
            <a:r>
              <a:rPr lang="en-US" sz="1200" baseline="30000" dirty="0">
                <a:solidFill>
                  <a:prstClr val="black"/>
                </a:solidFill>
              </a:rPr>
              <a:t>-</a:t>
            </a:r>
            <a:r>
              <a:rPr lang="en-US" sz="1200" dirty="0">
                <a:solidFill>
                  <a:prstClr val="black"/>
                </a:solidFill>
              </a:rPr>
              <a:t>).  See yellow arrows.   </a:t>
            </a:r>
          </a:p>
          <a:p>
            <a:pPr algn="ctr">
              <a:lnSpc>
                <a:spcPct val="90000"/>
              </a:lnSpc>
            </a:pPr>
            <a:r>
              <a:rPr lang="en-US" sz="1200" dirty="0">
                <a:solidFill>
                  <a:prstClr val="black"/>
                </a:solidFill>
              </a:rPr>
              <a:t>Ca(OH)</a:t>
            </a:r>
            <a:r>
              <a:rPr lang="en-US" sz="1200" baseline="-25000" dirty="0">
                <a:solidFill>
                  <a:prstClr val="black"/>
                </a:solidFill>
              </a:rPr>
              <a:t>2</a:t>
            </a:r>
            <a:r>
              <a:rPr lang="en-US" sz="1200" dirty="0">
                <a:solidFill>
                  <a:prstClr val="black"/>
                </a:solidFill>
              </a:rPr>
              <a:t> → Ca</a:t>
            </a:r>
            <a:r>
              <a:rPr lang="en-US" sz="1200" baseline="30000" dirty="0">
                <a:solidFill>
                  <a:prstClr val="black"/>
                </a:solidFill>
              </a:rPr>
              <a:t>2+</a:t>
            </a:r>
            <a:r>
              <a:rPr lang="en-US" sz="1200" dirty="0">
                <a:solidFill>
                  <a:prstClr val="black"/>
                </a:solidFill>
              </a:rPr>
              <a:t> + 2</a:t>
            </a:r>
            <a:r>
              <a:rPr lang="en-US" sz="1200" dirty="0">
                <a:solidFill>
                  <a:srgbClr val="0070C0"/>
                </a:solidFill>
              </a:rPr>
              <a:t>OH</a:t>
            </a:r>
            <a:r>
              <a:rPr lang="en-US" sz="1200" baseline="30000" dirty="0">
                <a:solidFill>
                  <a:srgbClr val="0070C0"/>
                </a:solidFill>
              </a:rPr>
              <a:t>-</a:t>
            </a:r>
            <a:endParaRPr lang="en-US" sz="1200" dirty="0">
              <a:solidFill>
                <a:srgbClr val="0070C0"/>
              </a:solidFill>
            </a:endParaRPr>
          </a:p>
          <a:p>
            <a:pPr>
              <a:lnSpc>
                <a:spcPct val="90000"/>
              </a:lnSpc>
            </a:pPr>
            <a:r>
              <a:rPr lang="en-US" sz="1200" dirty="0">
                <a:solidFill>
                  <a:prstClr val="black"/>
                </a:solidFill>
              </a:rPr>
              <a:t>This makes water alkaline due to excess </a:t>
            </a:r>
            <a:r>
              <a:rPr lang="en-US" sz="1200" dirty="0">
                <a:solidFill>
                  <a:srgbClr val="0070C0"/>
                </a:solidFill>
              </a:rPr>
              <a:t>OH</a:t>
            </a:r>
            <a:r>
              <a:rPr lang="en-US" sz="1200" baseline="30000" dirty="0">
                <a:solidFill>
                  <a:srgbClr val="0070C0"/>
                </a:solidFill>
              </a:rPr>
              <a:t>-</a:t>
            </a:r>
            <a:r>
              <a:rPr lang="en-US" sz="1200" dirty="0">
                <a:solidFill>
                  <a:prstClr val="black"/>
                </a:solidFill>
              </a:rPr>
              <a:t> ions.</a:t>
            </a:r>
          </a:p>
          <a:p>
            <a:pPr>
              <a:lnSpc>
                <a:spcPct val="90000"/>
              </a:lnSpc>
            </a:pPr>
            <a:r>
              <a:rPr lang="en-US" sz="1200" dirty="0">
                <a:solidFill>
                  <a:prstClr val="black"/>
                </a:solidFill>
              </a:rPr>
              <a:t>(1) CO</a:t>
            </a:r>
            <a:r>
              <a:rPr lang="en-US" sz="1200" baseline="-25000" dirty="0">
                <a:solidFill>
                  <a:prstClr val="black"/>
                </a:solidFill>
              </a:rPr>
              <a:t>2</a:t>
            </a:r>
            <a:r>
              <a:rPr lang="en-US" sz="1200" dirty="0">
                <a:solidFill>
                  <a:prstClr val="black"/>
                </a:solidFill>
              </a:rPr>
              <a:t> dissolves in water and some of it combines </a:t>
            </a:r>
            <a:r>
              <a:rPr lang="en-US" sz="1200" spc="-30" dirty="0">
                <a:solidFill>
                  <a:prstClr val="black"/>
                </a:solidFill>
              </a:rPr>
              <a:t>with water molecules to form carbonic acid  (H</a:t>
            </a:r>
            <a:r>
              <a:rPr lang="en-US" sz="1200" spc="-30" baseline="-25000" dirty="0">
                <a:solidFill>
                  <a:prstClr val="black"/>
                </a:solidFill>
              </a:rPr>
              <a:t>2</a:t>
            </a:r>
            <a:r>
              <a:rPr lang="en-US" sz="1200" spc="-30" dirty="0">
                <a:solidFill>
                  <a:prstClr val="black"/>
                </a:solidFill>
              </a:rPr>
              <a:t>CO</a:t>
            </a:r>
            <a:r>
              <a:rPr lang="en-US" sz="1200" spc="-30" baseline="-25000" dirty="0">
                <a:solidFill>
                  <a:prstClr val="black"/>
                </a:solidFill>
              </a:rPr>
              <a:t>3</a:t>
            </a:r>
            <a:r>
              <a:rPr lang="en-US" sz="1200" spc="-30" dirty="0">
                <a:solidFill>
                  <a:prstClr val="black"/>
                </a:solidFill>
              </a:rPr>
              <a:t>).</a:t>
            </a:r>
          </a:p>
          <a:p>
            <a:pPr algn="ctr">
              <a:lnSpc>
                <a:spcPct val="90000"/>
              </a:lnSpc>
            </a:pPr>
            <a:r>
              <a:rPr lang="en-US" sz="1200" dirty="0">
                <a:solidFill>
                  <a:prstClr val="black"/>
                </a:solidFill>
              </a:rPr>
              <a:t>CO</a:t>
            </a:r>
            <a:r>
              <a:rPr lang="en-US" sz="1200" baseline="-25000" dirty="0">
                <a:solidFill>
                  <a:prstClr val="black"/>
                </a:solidFill>
              </a:rPr>
              <a:t>2</a:t>
            </a:r>
            <a:r>
              <a:rPr lang="en-US" sz="1200" dirty="0">
                <a:solidFill>
                  <a:prstClr val="black"/>
                </a:solidFill>
              </a:rPr>
              <a:t> + </a:t>
            </a:r>
            <a:r>
              <a:rPr lang="en-US" sz="1200" dirty="0">
                <a:solidFill>
                  <a:srgbClr val="C00000"/>
                </a:solidFill>
              </a:rPr>
              <a:t>H</a:t>
            </a:r>
            <a:r>
              <a:rPr lang="en-US" sz="1200" baseline="-25000" dirty="0">
                <a:solidFill>
                  <a:srgbClr val="C00000"/>
                </a:solidFill>
              </a:rPr>
              <a:t>2</a:t>
            </a:r>
            <a:r>
              <a:rPr lang="en-US" sz="1200" dirty="0">
                <a:solidFill>
                  <a:prstClr val="black"/>
                </a:solidFill>
              </a:rPr>
              <a:t>O → </a:t>
            </a:r>
            <a:r>
              <a:rPr lang="en-US" sz="1200" dirty="0">
                <a:solidFill>
                  <a:srgbClr val="C00000"/>
                </a:solidFill>
              </a:rPr>
              <a:t>H</a:t>
            </a:r>
            <a:r>
              <a:rPr lang="en-US" sz="1200" baseline="-25000" dirty="0">
                <a:solidFill>
                  <a:srgbClr val="C00000"/>
                </a:solidFill>
              </a:rPr>
              <a:t>2</a:t>
            </a:r>
            <a:r>
              <a:rPr lang="en-US" sz="1200" dirty="0">
                <a:solidFill>
                  <a:prstClr val="black"/>
                </a:solidFill>
              </a:rPr>
              <a:t>CO</a:t>
            </a:r>
            <a:r>
              <a:rPr lang="en-US" sz="1200" baseline="-25000" dirty="0">
                <a:solidFill>
                  <a:prstClr val="black"/>
                </a:solidFill>
              </a:rPr>
              <a:t>3</a:t>
            </a:r>
          </a:p>
          <a:p>
            <a:pPr>
              <a:lnSpc>
                <a:spcPct val="90000"/>
              </a:lnSpc>
            </a:pPr>
            <a:r>
              <a:rPr lang="en-US" sz="1200" dirty="0">
                <a:solidFill>
                  <a:prstClr val="black"/>
                </a:solidFill>
              </a:rPr>
              <a:t>(2) The hydrogen atoms on carbonic acid break away forming acidic H</a:t>
            </a:r>
            <a:r>
              <a:rPr lang="en-US" sz="1200" baseline="30000" dirty="0">
                <a:solidFill>
                  <a:prstClr val="black"/>
                </a:solidFill>
              </a:rPr>
              <a:t>+</a:t>
            </a:r>
            <a:r>
              <a:rPr lang="en-US" sz="1200" dirty="0">
                <a:solidFill>
                  <a:prstClr val="black"/>
                </a:solidFill>
              </a:rPr>
              <a:t> ions and carbonate (CO</a:t>
            </a:r>
            <a:r>
              <a:rPr lang="en-US" sz="1200" baseline="-25000" dirty="0">
                <a:solidFill>
                  <a:prstClr val="black"/>
                </a:solidFill>
              </a:rPr>
              <a:t>3</a:t>
            </a:r>
            <a:r>
              <a:rPr lang="en-US" sz="1200" baseline="30000" dirty="0">
                <a:solidFill>
                  <a:prstClr val="black"/>
                </a:solidFill>
              </a:rPr>
              <a:t>2- </a:t>
            </a:r>
            <a:r>
              <a:rPr lang="en-US" sz="1200" dirty="0">
                <a:solidFill>
                  <a:prstClr val="black"/>
                </a:solidFill>
              </a:rPr>
              <a:t>) ions.</a:t>
            </a:r>
          </a:p>
          <a:p>
            <a:pPr algn="ctr">
              <a:lnSpc>
                <a:spcPct val="90000"/>
              </a:lnSpc>
            </a:pPr>
            <a:r>
              <a:rPr lang="en-US" sz="1200" dirty="0">
                <a:solidFill>
                  <a:srgbClr val="C00000"/>
                </a:solidFill>
              </a:rPr>
              <a:t>    H</a:t>
            </a:r>
            <a:r>
              <a:rPr lang="en-US" sz="1200" baseline="-25000" dirty="0">
                <a:solidFill>
                  <a:srgbClr val="C00000"/>
                </a:solidFill>
              </a:rPr>
              <a:t>2</a:t>
            </a:r>
            <a:r>
              <a:rPr lang="en-US" sz="1200" dirty="0">
                <a:solidFill>
                  <a:prstClr val="black"/>
                </a:solidFill>
              </a:rPr>
              <a:t>CO</a:t>
            </a:r>
            <a:r>
              <a:rPr lang="en-US" sz="1200" baseline="-25000" dirty="0">
                <a:solidFill>
                  <a:prstClr val="black"/>
                </a:solidFill>
              </a:rPr>
              <a:t>3 </a:t>
            </a:r>
            <a:r>
              <a:rPr lang="en-US" sz="1200" dirty="0">
                <a:solidFill>
                  <a:prstClr val="black"/>
                </a:solidFill>
              </a:rPr>
              <a:t>→ </a:t>
            </a:r>
            <a:r>
              <a:rPr lang="en-US" sz="1200" dirty="0">
                <a:solidFill>
                  <a:srgbClr val="C00000"/>
                </a:solidFill>
              </a:rPr>
              <a:t>2H</a:t>
            </a:r>
            <a:r>
              <a:rPr lang="en-US" sz="1200" baseline="30000" dirty="0">
                <a:solidFill>
                  <a:srgbClr val="C00000"/>
                </a:solidFill>
              </a:rPr>
              <a:t>+</a:t>
            </a:r>
            <a:r>
              <a:rPr lang="en-US" sz="1200" dirty="0">
                <a:solidFill>
                  <a:prstClr val="black"/>
                </a:solidFill>
              </a:rPr>
              <a:t> + CO</a:t>
            </a:r>
            <a:r>
              <a:rPr lang="en-US" sz="1200" baseline="-25000" dirty="0">
                <a:solidFill>
                  <a:prstClr val="black"/>
                </a:solidFill>
              </a:rPr>
              <a:t>3</a:t>
            </a:r>
            <a:r>
              <a:rPr lang="en-US" sz="1200" baseline="30000" dirty="0">
                <a:solidFill>
                  <a:prstClr val="black"/>
                </a:solidFill>
              </a:rPr>
              <a:t>2- </a:t>
            </a:r>
            <a:r>
              <a:rPr lang="en-US" sz="1200" dirty="0">
                <a:solidFill>
                  <a:prstClr val="black"/>
                </a:solidFill>
              </a:rPr>
              <a:t>  </a:t>
            </a:r>
          </a:p>
          <a:p>
            <a:pPr>
              <a:lnSpc>
                <a:spcPct val="90000"/>
              </a:lnSpc>
            </a:pPr>
            <a:r>
              <a:rPr lang="en-US" sz="1200" dirty="0">
                <a:solidFill>
                  <a:prstClr val="black"/>
                </a:solidFill>
              </a:rPr>
              <a:t>(3) </a:t>
            </a:r>
            <a:r>
              <a:rPr lang="en-US" sz="1200" spc="-30" dirty="0">
                <a:solidFill>
                  <a:srgbClr val="C00000"/>
                </a:solidFill>
              </a:rPr>
              <a:t>H</a:t>
            </a:r>
            <a:r>
              <a:rPr lang="en-US" sz="1200" spc="-30" baseline="30000" dirty="0">
                <a:solidFill>
                  <a:srgbClr val="C00000"/>
                </a:solidFill>
              </a:rPr>
              <a:t>+</a:t>
            </a:r>
            <a:r>
              <a:rPr lang="en-US" sz="1200" spc="-30" dirty="0">
                <a:solidFill>
                  <a:prstClr val="black"/>
                </a:solidFill>
              </a:rPr>
              <a:t> ions combine with the </a:t>
            </a:r>
            <a:r>
              <a:rPr lang="en-US" sz="1200" spc="-30" dirty="0">
                <a:solidFill>
                  <a:srgbClr val="0070C0"/>
                </a:solidFill>
              </a:rPr>
              <a:t>OH</a:t>
            </a:r>
            <a:r>
              <a:rPr lang="en-US" sz="1200" spc="-30" baseline="30000" dirty="0">
                <a:solidFill>
                  <a:srgbClr val="0070C0"/>
                </a:solidFill>
              </a:rPr>
              <a:t>-</a:t>
            </a:r>
            <a:r>
              <a:rPr lang="en-US" sz="1200" spc="-30" dirty="0">
                <a:solidFill>
                  <a:prstClr val="black"/>
                </a:solidFill>
              </a:rPr>
              <a:t> ions to form water.</a:t>
            </a:r>
          </a:p>
          <a:p>
            <a:pPr>
              <a:lnSpc>
                <a:spcPct val="90000"/>
              </a:lnSpc>
            </a:pPr>
            <a:r>
              <a:rPr lang="en-US" sz="1200" spc="-30" dirty="0">
                <a:solidFill>
                  <a:srgbClr val="C00000"/>
                </a:solidFill>
              </a:rPr>
              <a:t>H</a:t>
            </a:r>
            <a:r>
              <a:rPr lang="en-US" sz="1200" spc="-30" baseline="30000" dirty="0">
                <a:solidFill>
                  <a:srgbClr val="C00000"/>
                </a:solidFill>
              </a:rPr>
              <a:t>+</a:t>
            </a:r>
            <a:r>
              <a:rPr lang="en-US" sz="1200" spc="-30" dirty="0">
                <a:solidFill>
                  <a:prstClr val="black"/>
                </a:solidFill>
              </a:rPr>
              <a:t> + </a:t>
            </a:r>
            <a:r>
              <a:rPr lang="en-US" sz="1200" spc="-30" dirty="0">
                <a:solidFill>
                  <a:srgbClr val="0070C0"/>
                </a:solidFill>
              </a:rPr>
              <a:t>OH</a:t>
            </a:r>
            <a:r>
              <a:rPr lang="en-US" sz="1200" spc="-30" baseline="30000" dirty="0">
                <a:solidFill>
                  <a:srgbClr val="0070C0"/>
                </a:solidFill>
              </a:rPr>
              <a:t>-</a:t>
            </a:r>
            <a:r>
              <a:rPr lang="en-US" sz="1200" spc="-30" dirty="0">
                <a:solidFill>
                  <a:prstClr val="black"/>
                </a:solidFill>
              </a:rPr>
              <a:t> →  H</a:t>
            </a:r>
            <a:r>
              <a:rPr lang="en-US" sz="1200" spc="-30" baseline="-25000" dirty="0">
                <a:solidFill>
                  <a:prstClr val="black"/>
                </a:solidFill>
              </a:rPr>
              <a:t>2</a:t>
            </a:r>
            <a:r>
              <a:rPr lang="en-US" sz="1200" spc="-30" dirty="0">
                <a:solidFill>
                  <a:prstClr val="black"/>
                </a:solidFill>
              </a:rPr>
              <a:t>O (can also be written as </a:t>
            </a:r>
            <a:r>
              <a:rPr lang="en-US" sz="1200" spc="-30" dirty="0">
                <a:solidFill>
                  <a:srgbClr val="C00000"/>
                </a:solidFill>
              </a:rPr>
              <a:t>H</a:t>
            </a:r>
            <a:r>
              <a:rPr lang="en-US" sz="1200" spc="-30" dirty="0">
                <a:solidFill>
                  <a:srgbClr val="0070C0"/>
                </a:solidFill>
              </a:rPr>
              <a:t>OH</a:t>
            </a:r>
            <a:r>
              <a:rPr lang="en-US" sz="1200" spc="-30" dirty="0">
                <a:solidFill>
                  <a:prstClr val="black"/>
                </a:solidFill>
              </a:rPr>
              <a:t>).</a:t>
            </a:r>
          </a:p>
          <a:p>
            <a:pPr>
              <a:lnSpc>
                <a:spcPct val="90000"/>
              </a:lnSpc>
            </a:pPr>
            <a:r>
              <a:rPr lang="en-US" sz="1200" spc="-30" dirty="0">
                <a:solidFill>
                  <a:prstClr val="black"/>
                </a:solidFill>
              </a:rPr>
              <a:t>This removes OH- ions, which reduces alkalinity.</a:t>
            </a:r>
          </a:p>
          <a:p>
            <a:pPr>
              <a:lnSpc>
                <a:spcPct val="90000"/>
              </a:lnSpc>
            </a:pPr>
            <a:r>
              <a:rPr lang="en-US" sz="1200" dirty="0">
                <a:solidFill>
                  <a:prstClr val="black"/>
                </a:solidFill>
              </a:rPr>
              <a:t>(4) Ca</a:t>
            </a:r>
            <a:r>
              <a:rPr lang="en-US" sz="1200" baseline="30000" dirty="0">
                <a:solidFill>
                  <a:prstClr val="black"/>
                </a:solidFill>
              </a:rPr>
              <a:t>2+</a:t>
            </a:r>
            <a:r>
              <a:rPr lang="en-US" sz="1200" dirty="0">
                <a:solidFill>
                  <a:prstClr val="black"/>
                </a:solidFill>
              </a:rPr>
              <a:t> ions combine with CO</a:t>
            </a:r>
            <a:r>
              <a:rPr lang="en-US" sz="1200" baseline="-25000" dirty="0">
                <a:solidFill>
                  <a:prstClr val="black"/>
                </a:solidFill>
              </a:rPr>
              <a:t>3</a:t>
            </a:r>
            <a:r>
              <a:rPr lang="en-US" sz="1200" baseline="30000" dirty="0">
                <a:solidFill>
                  <a:prstClr val="black"/>
                </a:solidFill>
              </a:rPr>
              <a:t>2- </a:t>
            </a:r>
            <a:r>
              <a:rPr lang="en-US" sz="1200" dirty="0">
                <a:solidFill>
                  <a:prstClr val="black"/>
                </a:solidFill>
              </a:rPr>
              <a:t> ions to form solid particles of CaCO</a:t>
            </a:r>
            <a:r>
              <a:rPr lang="en-US" sz="1200" baseline="-25000" dirty="0">
                <a:solidFill>
                  <a:prstClr val="black"/>
                </a:solidFill>
              </a:rPr>
              <a:t>3</a:t>
            </a:r>
            <a:r>
              <a:rPr lang="en-US" sz="1200" dirty="0">
                <a:solidFill>
                  <a:prstClr val="black"/>
                </a:solidFill>
              </a:rPr>
              <a:t> (calcium carbonate)</a:t>
            </a:r>
          </a:p>
          <a:p>
            <a:pPr algn="ctr">
              <a:lnSpc>
                <a:spcPct val="90000"/>
              </a:lnSpc>
            </a:pPr>
            <a:r>
              <a:rPr lang="en-US" sz="1200" dirty="0">
                <a:solidFill>
                  <a:prstClr val="black"/>
                </a:solidFill>
              </a:rPr>
              <a:t>    Ca</a:t>
            </a:r>
            <a:r>
              <a:rPr lang="en-US" sz="1200" baseline="30000" dirty="0">
                <a:solidFill>
                  <a:prstClr val="black"/>
                </a:solidFill>
              </a:rPr>
              <a:t>2+</a:t>
            </a:r>
            <a:r>
              <a:rPr lang="en-US" sz="1200" dirty="0">
                <a:solidFill>
                  <a:prstClr val="black"/>
                </a:solidFill>
              </a:rPr>
              <a:t> + CO</a:t>
            </a:r>
            <a:r>
              <a:rPr lang="en-US" sz="1200" baseline="-25000" dirty="0">
                <a:solidFill>
                  <a:prstClr val="black"/>
                </a:solidFill>
              </a:rPr>
              <a:t>3</a:t>
            </a:r>
            <a:r>
              <a:rPr lang="en-US" sz="1200" baseline="30000" dirty="0">
                <a:solidFill>
                  <a:prstClr val="black"/>
                </a:solidFill>
              </a:rPr>
              <a:t>2- </a:t>
            </a:r>
            <a:r>
              <a:rPr lang="en-US" sz="1200" dirty="0">
                <a:solidFill>
                  <a:prstClr val="black"/>
                </a:solidFill>
              </a:rPr>
              <a:t> → CaCO</a:t>
            </a:r>
            <a:r>
              <a:rPr lang="en-US" sz="1200" baseline="-25000" dirty="0">
                <a:solidFill>
                  <a:prstClr val="black"/>
                </a:solidFill>
              </a:rPr>
              <a:t>3</a:t>
            </a:r>
            <a:r>
              <a:rPr lang="en-US" sz="1200" dirty="0">
                <a:solidFill>
                  <a:prstClr val="black"/>
                </a:solidFill>
              </a:rPr>
              <a:t> </a:t>
            </a:r>
          </a:p>
        </p:txBody>
      </p:sp>
      <p:sp>
        <p:nvSpPr>
          <p:cNvPr id="23" name="TextBox 22"/>
          <p:cNvSpPr txBox="1"/>
          <p:nvPr/>
        </p:nvSpPr>
        <p:spPr>
          <a:xfrm>
            <a:off x="2904565" y="3411721"/>
            <a:ext cx="3953435" cy="997196"/>
          </a:xfrm>
          <a:prstGeom prst="rect">
            <a:avLst/>
          </a:prstGeom>
          <a:noFill/>
        </p:spPr>
        <p:txBody>
          <a:bodyPr wrap="square" lIns="0" tIns="0" rIns="0" bIns="0" rtlCol="0">
            <a:spAutoFit/>
          </a:bodyPr>
          <a:lstStyle/>
          <a:p>
            <a:pPr>
              <a:lnSpc>
                <a:spcPct val="90000"/>
              </a:lnSpc>
            </a:pPr>
            <a:r>
              <a:rPr lang="en-US" sz="1200" b="1" dirty="0">
                <a:solidFill>
                  <a:prstClr val="black"/>
                </a:solidFill>
              </a:rPr>
              <a:t>Strategy for detecting CO</a:t>
            </a:r>
            <a:r>
              <a:rPr lang="en-US" sz="1200" b="1" baseline="-25000" dirty="0">
                <a:solidFill>
                  <a:prstClr val="black"/>
                </a:solidFill>
              </a:rPr>
              <a:t>2</a:t>
            </a:r>
            <a:r>
              <a:rPr lang="en-US" sz="1200" b="1" dirty="0">
                <a:solidFill>
                  <a:prstClr val="black"/>
                </a:solidFill>
              </a:rPr>
              <a:t>:</a:t>
            </a:r>
            <a:r>
              <a:rPr lang="en-US" sz="1200" dirty="0">
                <a:solidFill>
                  <a:prstClr val="black"/>
                </a:solidFill>
              </a:rPr>
              <a:t>   We will start with a dilute solution (~ 0.03%w/v) of calcium hydroxide, Ca(OH)</a:t>
            </a:r>
            <a:r>
              <a:rPr lang="en-US" sz="1200" baseline="-25000" dirty="0">
                <a:solidFill>
                  <a:prstClr val="black"/>
                </a:solidFill>
              </a:rPr>
              <a:t>2</a:t>
            </a:r>
            <a:r>
              <a:rPr lang="en-US" sz="1200" dirty="0">
                <a:solidFill>
                  <a:prstClr val="black"/>
                </a:solidFill>
              </a:rPr>
              <a:t>.   The solution should be alkaline (basic) due to the excess of OH</a:t>
            </a:r>
            <a:r>
              <a:rPr lang="en-US" sz="1200" baseline="30000" dirty="0">
                <a:solidFill>
                  <a:prstClr val="black"/>
                </a:solidFill>
              </a:rPr>
              <a:t>-</a:t>
            </a:r>
            <a:r>
              <a:rPr lang="en-US" sz="1200" dirty="0">
                <a:solidFill>
                  <a:prstClr val="black"/>
                </a:solidFill>
              </a:rPr>
              <a:t> ions.  We will be checking it with a pH meter to be sure. </a:t>
            </a:r>
            <a:r>
              <a:rPr lang="en-US" sz="1200" spc="-20" dirty="0">
                <a:solidFill>
                  <a:prstClr val="black"/>
                </a:solidFill>
              </a:rPr>
              <a:t>  Also, we can check pH by adding drops of phenolphthalein because it changes to a pinkish purple at pH levels that are alkaline (above 7).</a:t>
            </a:r>
            <a:endParaRPr lang="en-US" sz="1200" spc="-20" dirty="0">
              <a:solidFill>
                <a:prstClr val="black"/>
              </a:solidFill>
            </a:endParaRPr>
          </a:p>
        </p:txBody>
      </p:sp>
      <p:pic>
        <p:nvPicPr>
          <p:cNvPr id="2050" name="Picture 2" descr="E:\ChemistryLand\CHM107LLhybrid\5. Global Warming\CarbonicAcidAndChalk600.jpg"/>
          <p:cNvPicPr>
            <a:picLocks noChangeAspect="1" noChangeArrowheads="1"/>
          </p:cNvPicPr>
          <p:nvPr/>
        </p:nvPicPr>
        <p:blipFill>
          <a:blip r:embed="rId5" cstate="print"/>
          <a:srcRect/>
          <a:stretch>
            <a:fillRect/>
          </a:stretch>
        </p:blipFill>
        <p:spPr bwMode="auto">
          <a:xfrm>
            <a:off x="0" y="431731"/>
            <a:ext cx="3332142" cy="2834907"/>
          </a:xfrm>
          <a:prstGeom prst="rect">
            <a:avLst/>
          </a:prstGeom>
          <a:noFill/>
        </p:spPr>
      </p:pic>
      <p:pic>
        <p:nvPicPr>
          <p:cNvPr id="31" name="Picture 19" descr="E:\ChemistryLand\CHM107LLhybrid\3. Water Quality\pHmeterScrewDriver.tif"/>
          <p:cNvPicPr>
            <a:picLocks noChangeAspect="1" noChangeArrowheads="1"/>
          </p:cNvPicPr>
          <p:nvPr/>
        </p:nvPicPr>
        <p:blipFill>
          <a:blip r:embed="rId6" cstate="print"/>
          <a:srcRect/>
          <a:stretch>
            <a:fillRect/>
          </a:stretch>
        </p:blipFill>
        <p:spPr bwMode="auto">
          <a:xfrm>
            <a:off x="2283486" y="3059175"/>
            <a:ext cx="564780" cy="2086341"/>
          </a:xfrm>
          <a:prstGeom prst="rect">
            <a:avLst/>
          </a:prstGeom>
          <a:noFill/>
          <a:effectLst>
            <a:outerShdw blurRad="50800" dist="38100" dir="2700000" algn="tl" rotWithShape="0">
              <a:prstClr val="black">
                <a:alpha val="40000"/>
              </a:prstClr>
            </a:outerShdw>
          </a:effectLst>
          <a:scene3d>
            <a:camera prst="orthographicFront"/>
            <a:lightRig rig="threePt" dir="t"/>
          </a:scene3d>
          <a:sp3d/>
        </p:spPr>
      </p:pic>
      <p:sp>
        <p:nvSpPr>
          <p:cNvPr id="93" name="TextBox 92"/>
          <p:cNvSpPr txBox="1"/>
          <p:nvPr/>
        </p:nvSpPr>
        <p:spPr>
          <a:xfrm>
            <a:off x="1364066" y="5294926"/>
            <a:ext cx="1276351" cy="185988"/>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Phenolphthalein</a:t>
            </a:r>
          </a:p>
        </p:txBody>
      </p:sp>
      <p:pic>
        <p:nvPicPr>
          <p:cNvPr id="33" name="Picture 32" descr="PhenolphthaleinClear.jpg"/>
          <p:cNvPicPr>
            <a:picLocks noChangeAspect="1"/>
          </p:cNvPicPr>
          <p:nvPr/>
        </p:nvPicPr>
        <p:blipFill>
          <a:blip r:embed="rId7" cstate="print"/>
          <a:srcRect/>
          <a:stretch>
            <a:fillRect/>
          </a:stretch>
        </p:blipFill>
        <p:spPr>
          <a:xfrm>
            <a:off x="4263999" y="6710224"/>
            <a:ext cx="2594001" cy="2433776"/>
          </a:xfrm>
          <a:prstGeom prst="rect">
            <a:avLst/>
          </a:prstGeom>
        </p:spPr>
      </p:pic>
      <p:sp>
        <p:nvSpPr>
          <p:cNvPr id="38" name="TextBox 37"/>
          <p:cNvSpPr txBox="1"/>
          <p:nvPr/>
        </p:nvSpPr>
        <p:spPr>
          <a:xfrm>
            <a:off x="2895600" y="5639553"/>
            <a:ext cx="3962400" cy="498598"/>
          </a:xfrm>
          <a:prstGeom prst="rect">
            <a:avLst/>
          </a:prstGeom>
          <a:noFill/>
        </p:spPr>
        <p:txBody>
          <a:bodyPr wrap="square" lIns="0" tIns="0" rIns="0" bIns="0" rtlCol="0">
            <a:spAutoFit/>
          </a:bodyPr>
          <a:lstStyle/>
          <a:p>
            <a:pPr>
              <a:lnSpc>
                <a:spcPct val="90000"/>
              </a:lnSpc>
            </a:pPr>
            <a:r>
              <a:rPr lang="en-US" sz="1200" b="1" dirty="0">
                <a:solidFill>
                  <a:prstClr val="black"/>
                </a:solidFill>
              </a:rPr>
              <a:t>Add CO</a:t>
            </a:r>
            <a:r>
              <a:rPr lang="en-US" sz="1200" b="1" baseline="-25000" dirty="0">
                <a:solidFill>
                  <a:prstClr val="black"/>
                </a:solidFill>
              </a:rPr>
              <a:t>2</a:t>
            </a:r>
            <a:r>
              <a:rPr lang="en-US" sz="1200" b="1" dirty="0">
                <a:solidFill>
                  <a:prstClr val="black"/>
                </a:solidFill>
              </a:rPr>
              <a:t> to solution: </a:t>
            </a:r>
            <a:r>
              <a:rPr lang="en-US" sz="1200" dirty="0">
                <a:solidFill>
                  <a:prstClr val="black"/>
                </a:solidFill>
              </a:rPr>
              <a:t>   The next step will be to add CO</a:t>
            </a:r>
            <a:r>
              <a:rPr lang="en-US" sz="1200" baseline="-25000" dirty="0">
                <a:solidFill>
                  <a:prstClr val="black"/>
                </a:solidFill>
              </a:rPr>
              <a:t>2</a:t>
            </a:r>
            <a:r>
              <a:rPr lang="en-US" sz="1200" dirty="0">
                <a:solidFill>
                  <a:prstClr val="black"/>
                </a:solidFill>
              </a:rPr>
              <a:t> to the pink solution.   One source will be your breath.  Another source will be from combustion.   Dry ice could be another source.</a:t>
            </a:r>
          </a:p>
        </p:txBody>
      </p:sp>
      <p:sp>
        <p:nvSpPr>
          <p:cNvPr id="39" name="TextBox 38"/>
          <p:cNvSpPr txBox="1"/>
          <p:nvPr/>
        </p:nvSpPr>
        <p:spPr>
          <a:xfrm>
            <a:off x="2635624" y="6152574"/>
            <a:ext cx="4222376" cy="701731"/>
          </a:xfrm>
          <a:prstGeom prst="rect">
            <a:avLst/>
          </a:prstGeom>
          <a:noFill/>
        </p:spPr>
        <p:txBody>
          <a:bodyPr wrap="square" lIns="0" tIns="0" rIns="0" bIns="0" rtlCol="0">
            <a:spAutoFit/>
          </a:bodyPr>
          <a:lstStyle/>
          <a:p>
            <a:pPr>
              <a:lnSpc>
                <a:spcPct val="90000"/>
              </a:lnSpc>
            </a:pPr>
            <a:r>
              <a:rPr lang="en-US" sz="1200" b="1" dirty="0">
                <a:solidFill>
                  <a:prstClr val="black"/>
                </a:solidFill>
              </a:rPr>
              <a:t>Pink to Clear:</a:t>
            </a:r>
            <a:r>
              <a:rPr lang="en-US" sz="1200" dirty="0">
                <a:solidFill>
                  <a:prstClr val="black"/>
                </a:solidFill>
              </a:rPr>
              <a:t>    (1) CO</a:t>
            </a:r>
            <a:r>
              <a:rPr lang="en-US" sz="1200" baseline="-25000" dirty="0">
                <a:solidFill>
                  <a:prstClr val="black"/>
                </a:solidFill>
              </a:rPr>
              <a:t>2</a:t>
            </a:r>
            <a:r>
              <a:rPr lang="en-US" sz="1200" dirty="0">
                <a:solidFill>
                  <a:prstClr val="black"/>
                </a:solidFill>
              </a:rPr>
              <a:t> combines with water to make acid (</a:t>
            </a:r>
            <a:r>
              <a:rPr lang="en-US" sz="1200" dirty="0">
                <a:solidFill>
                  <a:srgbClr val="FF0000"/>
                </a:solidFill>
              </a:rPr>
              <a:t>H</a:t>
            </a:r>
            <a:r>
              <a:rPr lang="en-US" sz="1200" baseline="30000" dirty="0">
                <a:solidFill>
                  <a:srgbClr val="FF0000"/>
                </a:solidFill>
              </a:rPr>
              <a:t>+</a:t>
            </a:r>
            <a:r>
              <a:rPr lang="en-US" sz="1200" dirty="0">
                <a:solidFill>
                  <a:prstClr val="black"/>
                </a:solidFill>
              </a:rPr>
              <a:t>) and carbonate (CO</a:t>
            </a:r>
            <a:r>
              <a:rPr lang="en-US" sz="1200" baseline="-25000" dirty="0">
                <a:solidFill>
                  <a:prstClr val="black"/>
                </a:solidFill>
              </a:rPr>
              <a:t>3</a:t>
            </a:r>
            <a:r>
              <a:rPr lang="en-US" sz="1200" baseline="30000" dirty="0">
                <a:solidFill>
                  <a:prstClr val="black"/>
                </a:solidFill>
              </a:rPr>
              <a:t>2-</a:t>
            </a:r>
            <a:r>
              <a:rPr lang="en-US" sz="1200" dirty="0">
                <a:solidFill>
                  <a:prstClr val="black"/>
                </a:solidFill>
              </a:rPr>
              <a:t>).       CO</a:t>
            </a:r>
            <a:r>
              <a:rPr lang="en-US" sz="1200" baseline="-25000" dirty="0">
                <a:solidFill>
                  <a:prstClr val="black"/>
                </a:solidFill>
              </a:rPr>
              <a:t>2</a:t>
            </a:r>
            <a:r>
              <a:rPr lang="en-US" sz="1200" i="1" baseline="-25000" dirty="0">
                <a:solidFill>
                  <a:prstClr val="black"/>
                </a:solidFill>
              </a:rPr>
              <a:t>(g)</a:t>
            </a:r>
            <a:r>
              <a:rPr lang="en-US" sz="1200" dirty="0">
                <a:solidFill>
                  <a:prstClr val="black"/>
                </a:solidFill>
              </a:rPr>
              <a:t> + H</a:t>
            </a:r>
            <a:r>
              <a:rPr lang="en-US" sz="1200" baseline="-25000" dirty="0">
                <a:solidFill>
                  <a:prstClr val="black"/>
                </a:solidFill>
              </a:rPr>
              <a:t>2</a:t>
            </a:r>
            <a:r>
              <a:rPr lang="en-US" sz="1200" dirty="0">
                <a:solidFill>
                  <a:prstClr val="black"/>
                </a:solidFill>
              </a:rPr>
              <a:t>O</a:t>
            </a:r>
            <a:r>
              <a:rPr lang="en-US" sz="1200" i="1" baseline="-25000" dirty="0">
                <a:solidFill>
                  <a:prstClr val="black"/>
                </a:solidFill>
              </a:rPr>
              <a:t>(l)</a:t>
            </a:r>
            <a:r>
              <a:rPr lang="en-US" sz="1200" dirty="0">
                <a:solidFill>
                  <a:prstClr val="black"/>
                </a:solidFill>
              </a:rPr>
              <a:t> → 2</a:t>
            </a:r>
            <a:r>
              <a:rPr lang="en-US" sz="1200" dirty="0">
                <a:solidFill>
                  <a:srgbClr val="FF0000"/>
                </a:solidFill>
              </a:rPr>
              <a:t>H</a:t>
            </a:r>
            <a:r>
              <a:rPr lang="en-US" sz="1200" baseline="30000" dirty="0">
                <a:solidFill>
                  <a:srgbClr val="FF0000"/>
                </a:solidFill>
              </a:rPr>
              <a:t>+</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 </a:t>
            </a:r>
            <a:r>
              <a:rPr lang="en-US" sz="1200" i="1" dirty="0">
                <a:solidFill>
                  <a:prstClr val="black"/>
                </a:solidFill>
              </a:rPr>
              <a:t> </a:t>
            </a:r>
            <a:r>
              <a:rPr lang="en-US" sz="1200" dirty="0">
                <a:solidFill>
                  <a:prstClr val="black"/>
                </a:solidFill>
              </a:rPr>
              <a:t>+</a:t>
            </a:r>
            <a:r>
              <a:rPr lang="en-US" sz="1200" i="1" dirty="0">
                <a:solidFill>
                  <a:prstClr val="black"/>
                </a:solidFill>
              </a:rPr>
              <a:t> </a:t>
            </a:r>
            <a:r>
              <a:rPr lang="en-US" sz="1200" dirty="0">
                <a:solidFill>
                  <a:prstClr val="black"/>
                </a:solidFill>
              </a:rPr>
              <a:t>CO</a:t>
            </a:r>
            <a:r>
              <a:rPr lang="en-US" sz="1200" baseline="-25000" dirty="0">
                <a:solidFill>
                  <a:prstClr val="black"/>
                </a:solidFill>
              </a:rPr>
              <a:t>3</a:t>
            </a:r>
            <a:r>
              <a:rPr lang="en-US" sz="1200" baseline="30000" dirty="0">
                <a:solidFill>
                  <a:prstClr val="black"/>
                </a:solidFill>
              </a:rPr>
              <a:t>2-</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a:t>
            </a:r>
            <a:endParaRPr lang="en-US" sz="1200" i="1" baseline="-25000" dirty="0">
              <a:solidFill>
                <a:prstClr val="black"/>
              </a:solidFill>
            </a:endParaRPr>
          </a:p>
          <a:p>
            <a:r>
              <a:rPr lang="en-US" sz="1200" dirty="0">
                <a:solidFill>
                  <a:prstClr val="black"/>
                </a:solidFill>
              </a:rPr>
              <a:t>(2) The acid neutralizes the OH</a:t>
            </a:r>
            <a:r>
              <a:rPr lang="en-US" sz="1200" baseline="30000" dirty="0">
                <a:solidFill>
                  <a:prstClr val="black"/>
                </a:solidFill>
              </a:rPr>
              <a:t>-</a:t>
            </a:r>
            <a:r>
              <a:rPr lang="en-US" sz="1200" dirty="0">
                <a:solidFill>
                  <a:prstClr val="black"/>
                </a:solidFill>
              </a:rPr>
              <a:t> to form water. </a:t>
            </a:r>
            <a:br>
              <a:rPr lang="en-US" sz="1200" dirty="0">
                <a:solidFill>
                  <a:prstClr val="black"/>
                </a:solidFill>
              </a:rPr>
            </a:br>
            <a:r>
              <a:rPr lang="en-US" sz="1200" dirty="0">
                <a:solidFill>
                  <a:prstClr val="black"/>
                </a:solidFill>
              </a:rPr>
              <a:t>          2</a:t>
            </a:r>
            <a:r>
              <a:rPr lang="en-US" sz="1200" dirty="0">
                <a:solidFill>
                  <a:srgbClr val="FF0000"/>
                </a:solidFill>
              </a:rPr>
              <a:t>H</a:t>
            </a:r>
            <a:r>
              <a:rPr lang="en-US" sz="1200" baseline="30000" dirty="0">
                <a:solidFill>
                  <a:srgbClr val="FF0000"/>
                </a:solidFill>
              </a:rPr>
              <a:t>+</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 OH</a:t>
            </a:r>
            <a:r>
              <a:rPr lang="en-US" sz="1200" baseline="30000" dirty="0">
                <a:solidFill>
                  <a:prstClr val="black"/>
                </a:solidFill>
              </a:rPr>
              <a:t>-</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&gt; H</a:t>
            </a:r>
            <a:r>
              <a:rPr lang="en-US" sz="1200" baseline="-25000" dirty="0">
                <a:solidFill>
                  <a:prstClr val="black"/>
                </a:solidFill>
              </a:rPr>
              <a:t>2</a:t>
            </a:r>
            <a:r>
              <a:rPr lang="en-US" sz="1200" dirty="0">
                <a:solidFill>
                  <a:prstClr val="black"/>
                </a:solidFill>
              </a:rPr>
              <a:t>O</a:t>
            </a:r>
            <a:r>
              <a:rPr lang="en-US" sz="1200" i="1" baseline="-25000" dirty="0">
                <a:solidFill>
                  <a:prstClr val="black"/>
                </a:solidFill>
              </a:rPr>
              <a:t>(l)</a:t>
            </a:r>
            <a:endParaRPr lang="en-US" sz="1200" dirty="0">
              <a:solidFill>
                <a:prstClr val="black"/>
              </a:solidFill>
            </a:endParaRPr>
          </a:p>
        </p:txBody>
      </p:sp>
      <p:sp>
        <p:nvSpPr>
          <p:cNvPr id="45" name="Rectangle 44"/>
          <p:cNvSpPr/>
          <p:nvPr/>
        </p:nvSpPr>
        <p:spPr>
          <a:xfrm>
            <a:off x="2020900" y="6900262"/>
            <a:ext cx="2128478" cy="77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2102864" y="6974541"/>
            <a:ext cx="145997" cy="14599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103736" y="7634088"/>
            <a:ext cx="145997" cy="14599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997849" y="6936342"/>
            <a:ext cx="2574152" cy="553998"/>
          </a:xfrm>
          <a:prstGeom prst="rect">
            <a:avLst/>
          </a:prstGeom>
          <a:noFill/>
        </p:spPr>
        <p:txBody>
          <a:bodyPr wrap="square" lIns="91440" tIns="0" rIns="0" bIns="0" rtlCol="0">
            <a:spAutoFit/>
          </a:bodyPr>
          <a:lstStyle/>
          <a:p>
            <a:r>
              <a:rPr lang="en-US" sz="1200" dirty="0">
                <a:solidFill>
                  <a:prstClr val="black"/>
                </a:solidFill>
              </a:rPr>
              <a:t>(3)  After all OH- ions are neutralized, extra H</a:t>
            </a:r>
            <a:r>
              <a:rPr lang="en-US" sz="1200" baseline="30000" dirty="0">
                <a:solidFill>
                  <a:prstClr val="black"/>
                </a:solidFill>
              </a:rPr>
              <a:t>+</a:t>
            </a:r>
            <a:r>
              <a:rPr lang="en-US" sz="1200" dirty="0">
                <a:solidFill>
                  <a:prstClr val="black"/>
                </a:solidFill>
              </a:rPr>
              <a:t> ions reattach to the oxygen atoms on two of the rings.</a:t>
            </a:r>
            <a:endParaRPr lang="en-US" sz="1200" dirty="0">
              <a:solidFill>
                <a:prstClr val="black"/>
              </a:solidFill>
            </a:endParaRPr>
          </a:p>
        </p:txBody>
      </p:sp>
      <p:sp>
        <p:nvSpPr>
          <p:cNvPr id="46" name="TextBox 45"/>
          <p:cNvSpPr txBox="1"/>
          <p:nvPr/>
        </p:nvSpPr>
        <p:spPr>
          <a:xfrm>
            <a:off x="0" y="7598388"/>
            <a:ext cx="4510528" cy="738664"/>
          </a:xfrm>
          <a:prstGeom prst="rect">
            <a:avLst/>
          </a:prstGeom>
          <a:noFill/>
        </p:spPr>
        <p:txBody>
          <a:bodyPr wrap="square" lIns="91440" tIns="0" rIns="0" bIns="0" rtlCol="0">
            <a:spAutoFit/>
          </a:bodyPr>
          <a:lstStyle/>
          <a:p>
            <a:r>
              <a:rPr lang="en-US" sz="1200" dirty="0">
                <a:solidFill>
                  <a:prstClr val="black"/>
                </a:solidFill>
              </a:rPr>
              <a:t>(4) With the hydrogen atoms reattached,  phenolphthalein returns to its colorless form (4). </a:t>
            </a:r>
            <a:br>
              <a:rPr lang="en-US" sz="1200" dirty="0">
                <a:solidFill>
                  <a:prstClr val="black"/>
                </a:solidFill>
              </a:rPr>
            </a:br>
            <a:endParaRPr lang="en-US" sz="1200" dirty="0">
              <a:solidFill>
                <a:prstClr val="black"/>
              </a:solidFill>
            </a:endParaRPr>
          </a:p>
          <a:p>
            <a:r>
              <a:rPr lang="en-US" sz="1200" b="1" dirty="0">
                <a:solidFill>
                  <a:prstClr val="black"/>
                </a:solidFill>
              </a:rPr>
              <a:t>Note: </a:t>
            </a:r>
            <a:r>
              <a:rPr lang="en-US" sz="1200" i="1" dirty="0">
                <a:solidFill>
                  <a:prstClr val="black"/>
                </a:solidFill>
              </a:rPr>
              <a:t>(g)</a:t>
            </a:r>
            <a:r>
              <a:rPr lang="en-US" sz="1200" dirty="0">
                <a:solidFill>
                  <a:prstClr val="black"/>
                </a:solidFill>
              </a:rPr>
              <a:t>=gas, </a:t>
            </a:r>
            <a:r>
              <a:rPr lang="en-US" sz="1200" i="1" dirty="0">
                <a:solidFill>
                  <a:prstClr val="black"/>
                </a:solidFill>
              </a:rPr>
              <a:t>(l)</a:t>
            </a:r>
            <a:r>
              <a:rPr lang="en-US" sz="1200" dirty="0">
                <a:solidFill>
                  <a:prstClr val="black"/>
                </a:solidFill>
              </a:rPr>
              <a:t>=liquid, </a:t>
            </a:r>
            <a:r>
              <a:rPr lang="en-US" sz="1200" i="1" dirty="0">
                <a:solidFill>
                  <a:prstClr val="black"/>
                </a:solidFill>
              </a:rPr>
              <a:t>(</a:t>
            </a:r>
            <a:r>
              <a:rPr lang="en-US" sz="1200" i="1" dirty="0" err="1">
                <a:solidFill>
                  <a:prstClr val="black"/>
                </a:solidFill>
              </a:rPr>
              <a:t>aq</a:t>
            </a:r>
            <a:r>
              <a:rPr lang="en-US" sz="1200" i="1" dirty="0">
                <a:solidFill>
                  <a:prstClr val="black"/>
                </a:solidFill>
              </a:rPr>
              <a:t>)</a:t>
            </a:r>
            <a:r>
              <a:rPr lang="en-US" sz="1200" dirty="0">
                <a:solidFill>
                  <a:prstClr val="black"/>
                </a:solidFill>
              </a:rPr>
              <a:t>=aqueous ( dissolved in water), </a:t>
            </a:r>
            <a:r>
              <a:rPr lang="en-US" sz="1200" i="1" dirty="0">
                <a:solidFill>
                  <a:prstClr val="black"/>
                </a:solidFill>
              </a:rPr>
              <a:t>(s)</a:t>
            </a:r>
            <a:r>
              <a:rPr lang="en-US" sz="1200" dirty="0">
                <a:solidFill>
                  <a:prstClr val="black"/>
                </a:solidFill>
              </a:rPr>
              <a:t>=solid.</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rizonaSun.jpg"/>
          <p:cNvPicPr>
            <a:picLocks noChangeAspect="1"/>
          </p:cNvPicPr>
          <p:nvPr/>
        </p:nvPicPr>
        <p:blipFill>
          <a:blip r:embed="rId3" cstate="print"/>
          <a:srcRect/>
          <a:stretch>
            <a:fillRect/>
          </a:stretch>
        </p:blipFill>
        <p:spPr>
          <a:xfrm>
            <a:off x="0" y="0"/>
            <a:ext cx="6858000" cy="9144000"/>
          </a:xfrm>
          <a:prstGeom prst="rect">
            <a:avLst/>
          </a:prstGeom>
        </p:spPr>
      </p:pic>
      <p:sp>
        <p:nvSpPr>
          <p:cNvPr id="4" name="Hexagon 3"/>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5: Global Warming: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Coping with high temperatures</a:t>
            </a:r>
            <a:endParaRPr lang="en-US" sz="1400" baseline="-25000" dirty="0">
              <a:solidFill>
                <a:prstClr val="black"/>
              </a:solidFill>
              <a:latin typeface="Arial" pitchFamily="34" charset="0"/>
              <a:cs typeface="Arial" pitchFamily="34" charset="0"/>
            </a:endParaRPr>
          </a:p>
        </p:txBody>
      </p:sp>
      <p:sp>
        <p:nvSpPr>
          <p:cNvPr id="21" name="TextBox 20"/>
          <p:cNvSpPr txBox="1"/>
          <p:nvPr/>
        </p:nvSpPr>
        <p:spPr>
          <a:xfrm>
            <a:off x="2222339" y="439929"/>
            <a:ext cx="4487071" cy="2160591"/>
          </a:xfrm>
          <a:prstGeom prst="rect">
            <a:avLst/>
          </a:prstGeom>
          <a:noFill/>
        </p:spPr>
        <p:txBody>
          <a:bodyPr wrap="square" lIns="0" tIns="0" rIns="0" bIns="0" rtlCol="0">
            <a:spAutoFit/>
          </a:bodyPr>
          <a:lstStyle/>
          <a:p>
            <a:pPr algn="just">
              <a:lnSpc>
                <a:spcPct val="90000"/>
              </a:lnSpc>
            </a:pPr>
            <a:r>
              <a:rPr lang="en-US" sz="1300" dirty="0">
                <a:solidFill>
                  <a:prstClr val="white"/>
                </a:solidFill>
                <a:effectLst>
                  <a:outerShdw blurRad="50800" dist="38100" dir="3000000" algn="tl" rotWithShape="0">
                    <a:prstClr val="black">
                      <a:alpha val="86000"/>
                    </a:prstClr>
                  </a:outerShdw>
                </a:effectLst>
              </a:rPr>
              <a:t>There’s a good chance that we will not do enough to stop high speed global warming.  In that case, we will have to deal with it.  Climate change experts in Arizona predict that Arizona will have a 10°F rise in temperature.    So instead of just a scorching 118°F temperatures in the summer, they could be 128°F.    The current record for Phoenix is 122°F, which could easily become 132°F.  At those temperatures, our plants may not survive and our cars will overheat.  Also, the A/C in our houses will not be able to keep up.  Plus power companies will likely not be able to provide enough power resulting in blackouts.   We need to prepare for that.   Even if it doesn’t get that hot, our preparation will still save us money and give us more comfort.</a:t>
            </a:r>
          </a:p>
        </p:txBody>
      </p:sp>
      <p:sp>
        <p:nvSpPr>
          <p:cNvPr id="93" name="TextBox 92"/>
          <p:cNvSpPr txBox="1"/>
          <p:nvPr/>
        </p:nvSpPr>
        <p:spPr>
          <a:xfrm>
            <a:off x="4457466" y="2609932"/>
            <a:ext cx="2091924"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Light Spectrum of the Sun</a:t>
            </a:r>
          </a:p>
        </p:txBody>
      </p:sp>
      <p:sp>
        <p:nvSpPr>
          <p:cNvPr id="25" name="TextBox 24"/>
          <p:cNvSpPr txBox="1"/>
          <p:nvPr/>
        </p:nvSpPr>
        <p:spPr>
          <a:xfrm>
            <a:off x="164289" y="2611486"/>
            <a:ext cx="3993267" cy="1169551"/>
          </a:xfrm>
          <a:prstGeom prst="rect">
            <a:avLst/>
          </a:prstGeom>
          <a:solidFill>
            <a:srgbClr val="6F2617">
              <a:alpha val="25882"/>
            </a:srgbClr>
          </a:solidFill>
        </p:spPr>
        <p:txBody>
          <a:bodyPr wrap="square" lIns="45720" tIns="45720" rIns="45720" bIns="45720" rtlCol="0">
            <a:spAutoFit/>
          </a:bodyPr>
          <a:lstStyle/>
          <a:p>
            <a:pPr algn="just"/>
            <a:r>
              <a:rPr lang="en-US" sz="1400" b="1" spc="-30" dirty="0">
                <a:solidFill>
                  <a:prstClr val="white"/>
                </a:solidFill>
                <a:effectLst>
                  <a:outerShdw blurRad="50800" dist="38100" dir="600000" algn="l" rotWithShape="0">
                    <a:prstClr val="black"/>
                  </a:outerShdw>
                </a:effectLst>
              </a:rPr>
              <a:t>To protect against the sun, our car and home windows should allow visible light through but block all of infrared and ultraviolet light because infrared quickly causes items to warm up, and ultraviolet damages skin, eyes, paint, and most materials.</a:t>
            </a:r>
          </a:p>
        </p:txBody>
      </p:sp>
      <p:pic>
        <p:nvPicPr>
          <p:cNvPr id="3074" name="Picture 2" descr="E:\ChemistryLand\CHM151S\07-Atomic Structure\Spectra\VisibleLightSpectrumPlus.jpg"/>
          <p:cNvPicPr>
            <a:picLocks noChangeAspect="1" noChangeArrowheads="1"/>
          </p:cNvPicPr>
          <p:nvPr/>
        </p:nvPicPr>
        <p:blipFill>
          <a:blip r:embed="rId4" cstate="print"/>
          <a:srcRect/>
          <a:stretch>
            <a:fillRect/>
          </a:stretch>
        </p:blipFill>
        <p:spPr bwMode="auto">
          <a:xfrm>
            <a:off x="4266171" y="2862113"/>
            <a:ext cx="2487653" cy="1632522"/>
          </a:xfrm>
          <a:prstGeom prst="roundRect">
            <a:avLst/>
          </a:prstGeom>
          <a:noFill/>
          <a:ln w="38100">
            <a:solidFill>
              <a:srgbClr val="F5A10B"/>
            </a:solidFill>
          </a:ln>
        </p:spPr>
      </p:pic>
      <p:pic>
        <p:nvPicPr>
          <p:cNvPr id="38" name="Picture 37" descr="TeslaBlue.png"/>
          <p:cNvPicPr>
            <a:picLocks noChangeAspect="1"/>
          </p:cNvPicPr>
          <p:nvPr/>
        </p:nvPicPr>
        <p:blipFill>
          <a:blip r:embed="rId5" cstate="print"/>
          <a:stretch>
            <a:fillRect/>
          </a:stretch>
        </p:blipFill>
        <p:spPr>
          <a:xfrm>
            <a:off x="3449843" y="7477506"/>
            <a:ext cx="2013697" cy="1369314"/>
          </a:xfrm>
          <a:prstGeom prst="rect">
            <a:avLst/>
          </a:prstGeom>
        </p:spPr>
      </p:pic>
      <p:sp>
        <p:nvSpPr>
          <p:cNvPr id="36" name="TextBox 35"/>
          <p:cNvSpPr txBox="1"/>
          <p:nvPr/>
        </p:nvSpPr>
        <p:spPr>
          <a:xfrm>
            <a:off x="4706227" y="7385178"/>
            <a:ext cx="1732679" cy="1281889"/>
          </a:xfrm>
          <a:prstGeom prst="rect">
            <a:avLst/>
          </a:prstGeom>
          <a:noFill/>
        </p:spPr>
        <p:txBody>
          <a:bodyPr wrap="square" lIns="0" tIns="0" rIns="0" bIns="0" rtlCol="0">
            <a:spAutoFit/>
          </a:bodyPr>
          <a:lstStyle/>
          <a:p>
            <a:pPr>
              <a:lnSpc>
                <a:spcPct val="85000"/>
              </a:lnSpc>
            </a:pPr>
            <a:r>
              <a:rPr lang="en-US" sz="1400" b="1" dirty="0">
                <a:solidFill>
                  <a:prstClr val="white"/>
                </a:solidFill>
                <a:effectLst>
                  <a:outerShdw blurRad="50800" dist="50800" dir="1200000" algn="tl" rotWithShape="0">
                    <a:prstClr val="black"/>
                  </a:outerShdw>
                </a:effectLst>
              </a:rPr>
              <a:t>We should </a:t>
            </a:r>
          </a:p>
          <a:p>
            <a:pPr>
              <a:lnSpc>
                <a:spcPct val="85000"/>
              </a:lnSpc>
            </a:pPr>
            <a:r>
              <a:rPr lang="en-US" sz="1400" b="1" dirty="0">
                <a:solidFill>
                  <a:prstClr val="white"/>
                </a:solidFill>
                <a:effectLst>
                  <a:outerShdw blurRad="50800" dist="50800" dir="1200000" algn="tl" rotWithShape="0">
                    <a:prstClr val="black"/>
                  </a:outerShdw>
                </a:effectLst>
              </a:rPr>
              <a:t>    also switch </a:t>
            </a:r>
          </a:p>
          <a:p>
            <a:pPr>
              <a:lnSpc>
                <a:spcPct val="85000"/>
              </a:lnSpc>
            </a:pPr>
            <a:r>
              <a:rPr lang="en-US" sz="1400" b="1" dirty="0">
                <a:solidFill>
                  <a:prstClr val="white"/>
                </a:solidFill>
                <a:effectLst>
                  <a:outerShdw blurRad="50800" dist="50800" dir="1200000" algn="tl" rotWithShape="0">
                    <a:prstClr val="black"/>
                  </a:outerShdw>
                </a:effectLst>
              </a:rPr>
              <a:t>            to electric cars </a:t>
            </a:r>
          </a:p>
          <a:p>
            <a:pPr>
              <a:lnSpc>
                <a:spcPct val="85000"/>
              </a:lnSpc>
            </a:pPr>
            <a:r>
              <a:rPr lang="en-US" sz="1400" b="1" dirty="0">
                <a:solidFill>
                  <a:prstClr val="white"/>
                </a:solidFill>
                <a:effectLst>
                  <a:outerShdw blurRad="50800" dist="50800" dir="1200000" algn="tl" rotWithShape="0">
                    <a:prstClr val="black"/>
                  </a:outerShdw>
                </a:effectLst>
              </a:rPr>
              <a:t>                   because they       </a:t>
            </a:r>
          </a:p>
          <a:p>
            <a:pPr>
              <a:lnSpc>
                <a:spcPct val="85000"/>
              </a:lnSpc>
            </a:pPr>
            <a:r>
              <a:rPr lang="en-US" sz="1400" b="1" dirty="0">
                <a:solidFill>
                  <a:prstClr val="white"/>
                </a:solidFill>
                <a:effectLst>
                  <a:outerShdw blurRad="50800" dist="50800" dir="1200000" algn="tl" rotWithShape="0">
                    <a:prstClr val="black"/>
                  </a:outerShdw>
                </a:effectLst>
              </a:rPr>
              <a:t>                    don’t heat </a:t>
            </a:r>
          </a:p>
          <a:p>
            <a:pPr>
              <a:lnSpc>
                <a:spcPct val="85000"/>
              </a:lnSpc>
            </a:pPr>
            <a:r>
              <a:rPr lang="en-US" sz="1400" b="1" dirty="0">
                <a:solidFill>
                  <a:prstClr val="white"/>
                </a:solidFill>
                <a:effectLst>
                  <a:outerShdw blurRad="50800" dist="50800" dir="1200000" algn="tl" rotWithShape="0">
                    <a:prstClr val="black"/>
                  </a:outerShdw>
                </a:effectLst>
              </a:rPr>
              <a:t>                     up the car </a:t>
            </a:r>
          </a:p>
          <a:p>
            <a:pPr>
              <a:lnSpc>
                <a:spcPct val="85000"/>
              </a:lnSpc>
            </a:pPr>
            <a:r>
              <a:rPr lang="en-US" sz="1400" b="1" dirty="0">
                <a:solidFill>
                  <a:prstClr val="white"/>
                </a:solidFill>
                <a:effectLst>
                  <a:outerShdw blurRad="50800" dist="50800" dir="1200000" algn="tl" rotWithShape="0">
                    <a:prstClr val="black"/>
                  </a:outerShdw>
                </a:effectLst>
              </a:rPr>
              <a:t>                   or air.</a:t>
            </a:r>
            <a:endParaRPr lang="en-US" sz="1400" dirty="0">
              <a:solidFill>
                <a:prstClr val="white"/>
              </a:solidFill>
              <a:effectLst>
                <a:outerShdw blurRad="50800" dist="50800" dir="1200000" algn="tl" rotWithShape="0">
                  <a:prstClr val="black"/>
                </a:outerShdw>
              </a:effectLst>
            </a:endParaRPr>
          </a:p>
        </p:txBody>
      </p:sp>
      <p:pic>
        <p:nvPicPr>
          <p:cNvPr id="42" name="Picture 41" descr="ThermaCars.jpg"/>
          <p:cNvPicPr>
            <a:picLocks noChangeAspect="1"/>
          </p:cNvPicPr>
          <p:nvPr/>
        </p:nvPicPr>
        <p:blipFill>
          <a:blip r:embed="rId6" cstate="print"/>
          <a:stretch>
            <a:fillRect/>
          </a:stretch>
        </p:blipFill>
        <p:spPr>
          <a:xfrm>
            <a:off x="214604" y="3869288"/>
            <a:ext cx="3191069" cy="2393302"/>
          </a:xfrm>
          <a:prstGeom prst="rect">
            <a:avLst/>
          </a:prstGeom>
          <a:effectLst>
            <a:softEdge rad="127000"/>
          </a:effectLst>
        </p:spPr>
      </p:pic>
      <p:pic>
        <p:nvPicPr>
          <p:cNvPr id="24" name="Picture 23" descr="Aspen_Aerogels-Flame-n-Finger.jpg"/>
          <p:cNvPicPr>
            <a:picLocks noChangeAspect="1"/>
          </p:cNvPicPr>
          <p:nvPr/>
        </p:nvPicPr>
        <p:blipFill>
          <a:blip r:embed="rId7" cstate="print"/>
          <a:srcRect/>
          <a:stretch>
            <a:fillRect/>
          </a:stretch>
        </p:blipFill>
        <p:spPr>
          <a:xfrm>
            <a:off x="5103840" y="4720875"/>
            <a:ext cx="1567543" cy="1634490"/>
          </a:xfrm>
          <a:prstGeom prst="roundRect">
            <a:avLst/>
          </a:prstGeom>
          <a:solidFill>
            <a:srgbClr val="FFFFFF">
              <a:shade val="85000"/>
            </a:srgbClr>
          </a:solidFill>
          <a:ln w="38100">
            <a:solidFill>
              <a:srgbClr val="F5A10B"/>
            </a:solidFill>
          </a:ln>
          <a:effectLst>
            <a:reflection blurRad="12700" stA="38000" endPos="28000" dist="5000" dir="5400000" sy="-100000" algn="bl" rotWithShape="0"/>
          </a:effectLst>
        </p:spPr>
      </p:pic>
      <p:sp>
        <p:nvSpPr>
          <p:cNvPr id="22" name="TextBox 21"/>
          <p:cNvSpPr txBox="1"/>
          <p:nvPr/>
        </p:nvSpPr>
        <p:spPr>
          <a:xfrm>
            <a:off x="5195342" y="5718712"/>
            <a:ext cx="1662658" cy="549381"/>
          </a:xfrm>
          <a:prstGeom prst="rect">
            <a:avLst/>
          </a:prstGeom>
          <a:noFill/>
        </p:spPr>
        <p:txBody>
          <a:bodyPr wrap="square" lIns="0" tIns="0" rIns="0" bIns="0" rtlCol="0">
            <a:spAutoFit/>
          </a:bodyPr>
          <a:lstStyle/>
          <a:p>
            <a:pPr>
              <a:lnSpc>
                <a:spcPct val="85000"/>
              </a:lnSpc>
            </a:pPr>
            <a:r>
              <a:rPr lang="en-US" sz="1400" b="1" dirty="0">
                <a:solidFill>
                  <a:prstClr val="white"/>
                </a:solidFill>
              </a:rPr>
              <a:t>Switch to space-age insulation such as </a:t>
            </a:r>
            <a:r>
              <a:rPr lang="en-US" sz="1400" b="1" dirty="0" err="1">
                <a:solidFill>
                  <a:prstClr val="white"/>
                </a:solidFill>
              </a:rPr>
              <a:t>Aerogel</a:t>
            </a:r>
            <a:r>
              <a:rPr lang="en-US" sz="1400" b="1" dirty="0">
                <a:solidFill>
                  <a:prstClr val="white"/>
                </a:solidFill>
              </a:rPr>
              <a:t>.</a:t>
            </a:r>
            <a:endParaRPr lang="en-US" sz="1400" dirty="0">
              <a:solidFill>
                <a:prstClr val="white"/>
              </a:solidFill>
            </a:endParaRPr>
          </a:p>
        </p:txBody>
      </p:sp>
      <p:pic>
        <p:nvPicPr>
          <p:cNvPr id="47" name="Picture 46" descr="palm-d-ir-01-sw.jpg"/>
          <p:cNvPicPr>
            <a:picLocks noChangeAspect="1"/>
          </p:cNvPicPr>
          <p:nvPr/>
        </p:nvPicPr>
        <p:blipFill>
          <a:blip r:embed="rId8" cstate="print"/>
          <a:srcRect/>
          <a:stretch>
            <a:fillRect/>
          </a:stretch>
        </p:blipFill>
        <p:spPr>
          <a:xfrm>
            <a:off x="159852" y="6851424"/>
            <a:ext cx="1611278" cy="1599025"/>
          </a:xfrm>
          <a:prstGeom prst="roundRect">
            <a:avLst/>
          </a:prstGeom>
        </p:spPr>
      </p:pic>
      <p:pic>
        <p:nvPicPr>
          <p:cNvPr id="40" name="Picture 39" descr="thermal+imaging.jpg"/>
          <p:cNvPicPr>
            <a:picLocks noChangeAspect="1"/>
          </p:cNvPicPr>
          <p:nvPr/>
        </p:nvPicPr>
        <p:blipFill>
          <a:blip r:embed="rId9" cstate="print"/>
          <a:srcRect/>
          <a:stretch>
            <a:fillRect/>
          </a:stretch>
        </p:blipFill>
        <p:spPr>
          <a:xfrm>
            <a:off x="130629" y="3884450"/>
            <a:ext cx="1147666" cy="1208556"/>
          </a:xfrm>
          <a:prstGeom prst="roundRect">
            <a:avLst/>
          </a:prstGeom>
        </p:spPr>
      </p:pic>
      <p:sp>
        <p:nvSpPr>
          <p:cNvPr id="43" name="TextBox 42"/>
          <p:cNvSpPr txBox="1"/>
          <p:nvPr/>
        </p:nvSpPr>
        <p:spPr>
          <a:xfrm>
            <a:off x="229121" y="4808195"/>
            <a:ext cx="1039843" cy="786241"/>
          </a:xfrm>
          <a:prstGeom prst="rect">
            <a:avLst/>
          </a:prstGeom>
          <a:solidFill>
            <a:srgbClr val="004D86">
              <a:alpha val="50980"/>
            </a:srgbClr>
          </a:solidFill>
        </p:spPr>
        <p:txBody>
          <a:bodyPr wrap="square" lIns="45720" tIns="0" rIns="0" bIns="0" rtlCol="0">
            <a:spAutoFit/>
          </a:bodyPr>
          <a:lstStyle/>
          <a:p>
            <a:pPr algn="ctr">
              <a:lnSpc>
                <a:spcPct val="85000"/>
              </a:lnSpc>
            </a:pPr>
            <a:r>
              <a:rPr lang="en-US" sz="1200" b="1" dirty="0">
                <a:solidFill>
                  <a:prstClr val="white"/>
                </a:solidFill>
              </a:rPr>
              <a:t>Thermal Imaging will help sort out hot spots and waste of A/C </a:t>
            </a:r>
          </a:p>
        </p:txBody>
      </p:sp>
      <p:sp>
        <p:nvSpPr>
          <p:cNvPr id="48" name="TextBox 47"/>
          <p:cNvSpPr txBox="1"/>
          <p:nvPr/>
        </p:nvSpPr>
        <p:spPr>
          <a:xfrm>
            <a:off x="158620" y="8450253"/>
            <a:ext cx="1604866" cy="470898"/>
          </a:xfrm>
          <a:prstGeom prst="rect">
            <a:avLst/>
          </a:prstGeom>
          <a:solidFill>
            <a:srgbClr val="434343">
              <a:alpha val="50588"/>
            </a:srgbClr>
          </a:solidFill>
        </p:spPr>
        <p:txBody>
          <a:bodyPr wrap="square" lIns="45720" tIns="0" rIns="0" bIns="0" rtlCol="0">
            <a:spAutoFit/>
          </a:bodyPr>
          <a:lstStyle/>
          <a:p>
            <a:pPr algn="ctr">
              <a:lnSpc>
                <a:spcPct val="85000"/>
              </a:lnSpc>
            </a:pPr>
            <a:r>
              <a:rPr lang="en-US" sz="1200" b="1" dirty="0">
                <a:solidFill>
                  <a:prstClr val="white"/>
                </a:solidFill>
              </a:rPr>
              <a:t>Near Infrared photography will see  landscapes that cool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ezoid 9"/>
          <p:cNvSpPr/>
          <p:nvPr/>
        </p:nvSpPr>
        <p:spPr>
          <a:xfrm rot="16200000">
            <a:off x="957354" y="6406923"/>
            <a:ext cx="2121786" cy="352472"/>
          </a:xfrm>
          <a:prstGeom prst="trapezoid">
            <a:avLst>
              <a:gd name="adj" fmla="val 103446"/>
            </a:avLst>
          </a:pr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4040" name="Picture 8" descr="http://www.e-conolight.com/media/catalog/product/cache/1/image/9df78eab33525d08d6e5fb8d27136e95/2/3/237990_1.jpg"/>
          <p:cNvPicPr>
            <a:picLocks noChangeAspect="1" noChangeArrowheads="1"/>
          </p:cNvPicPr>
          <p:nvPr/>
        </p:nvPicPr>
        <p:blipFill>
          <a:blip r:embed="rId2" cstate="print"/>
          <a:srcRect/>
          <a:stretch>
            <a:fillRect/>
          </a:stretch>
        </p:blipFill>
        <p:spPr bwMode="auto">
          <a:xfrm rot="16200000" flipV="1">
            <a:off x="58186" y="5978890"/>
            <a:ext cx="1232502" cy="1232502"/>
          </a:xfrm>
          <a:prstGeom prst="rect">
            <a:avLst/>
          </a:prstGeom>
          <a:noFill/>
        </p:spPr>
      </p:pic>
      <p:pic>
        <p:nvPicPr>
          <p:cNvPr id="44044" name="Picture 12" descr="http://www.envirogadget.com/wp-content/uploads/2010/10/Radiometer.jpg"/>
          <p:cNvPicPr>
            <a:picLocks noChangeAspect="1" noChangeArrowheads="1"/>
          </p:cNvPicPr>
          <p:nvPr/>
        </p:nvPicPr>
        <p:blipFill>
          <a:blip r:embed="rId3" cstate="print"/>
          <a:srcRect/>
          <a:stretch>
            <a:fillRect/>
          </a:stretch>
        </p:blipFill>
        <p:spPr bwMode="auto">
          <a:xfrm>
            <a:off x="2310812" y="6008704"/>
            <a:ext cx="1129118" cy="1586752"/>
          </a:xfrm>
          <a:prstGeom prst="rect">
            <a:avLst/>
          </a:prstGeom>
          <a:noFill/>
        </p:spPr>
      </p:pic>
      <p:pic>
        <p:nvPicPr>
          <p:cNvPr id="16" name="Picture 5"/>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3356789" y="6096092"/>
            <a:ext cx="1415332" cy="1329836"/>
          </a:xfrm>
          <a:prstGeom prst="rect">
            <a:avLst/>
          </a:prstGeom>
          <a:noFill/>
          <a:ln w="9525">
            <a:noFill/>
            <a:miter lim="800000"/>
            <a:headEnd/>
            <a:tailEnd/>
          </a:ln>
        </p:spPr>
      </p:pic>
      <p:pic>
        <p:nvPicPr>
          <p:cNvPr id="44047" name="Picture 15" descr="E:\ChemistryLand\CHM107LLhybrid\5. Global Warming\hand.jpg"/>
          <p:cNvPicPr>
            <a:picLocks noChangeAspect="1" noChangeArrowheads="1"/>
          </p:cNvPicPr>
          <p:nvPr/>
        </p:nvPicPr>
        <p:blipFill>
          <a:blip r:embed="rId5" cstate="print">
            <a:clrChange>
              <a:clrFrom>
                <a:srgbClr val="FEFDFE"/>
              </a:clrFrom>
              <a:clrTo>
                <a:srgbClr val="FEFDFE">
                  <a:alpha val="0"/>
                </a:srgbClr>
              </a:clrTo>
            </a:clrChange>
          </a:blip>
          <a:srcRect/>
          <a:stretch>
            <a:fillRect/>
          </a:stretch>
        </p:blipFill>
        <p:spPr bwMode="auto">
          <a:xfrm>
            <a:off x="4618440" y="5379411"/>
            <a:ext cx="914400" cy="2255921"/>
          </a:xfrm>
          <a:prstGeom prst="rect">
            <a:avLst/>
          </a:prstGeom>
          <a:noFill/>
        </p:spPr>
      </p:pic>
      <p:sp>
        <p:nvSpPr>
          <p:cNvPr id="19" name="Hexagon 18"/>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20" name="TextBox 19"/>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5: Global Warming: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Blocking Infrared radiation</a:t>
            </a:r>
            <a:endParaRPr lang="en-US" sz="1400" baseline="-25000" dirty="0">
              <a:solidFill>
                <a:prstClr val="black"/>
              </a:solidFill>
              <a:latin typeface="Arial" pitchFamily="34" charset="0"/>
              <a:cs typeface="Arial" pitchFamily="34" charset="0"/>
            </a:endParaRPr>
          </a:p>
        </p:txBody>
      </p:sp>
      <p:sp>
        <p:nvSpPr>
          <p:cNvPr id="24" name="TextBox 23"/>
          <p:cNvSpPr txBox="1"/>
          <p:nvPr/>
        </p:nvSpPr>
        <p:spPr>
          <a:xfrm>
            <a:off x="2801923" y="479404"/>
            <a:ext cx="3691156" cy="1163395"/>
          </a:xfrm>
          <a:prstGeom prst="rect">
            <a:avLst/>
          </a:prstGeom>
          <a:noFill/>
        </p:spPr>
        <p:txBody>
          <a:bodyPr wrap="square" lIns="0" tIns="0" rIns="0" bIns="0" rtlCol="0">
            <a:spAutoFit/>
          </a:bodyPr>
          <a:lstStyle/>
          <a:p>
            <a:pPr>
              <a:lnSpc>
                <a:spcPct val="90000"/>
              </a:lnSpc>
            </a:pPr>
            <a:r>
              <a:rPr lang="en-US" sz="1400" b="1" dirty="0">
                <a:solidFill>
                  <a:prstClr val="black"/>
                </a:solidFill>
              </a:rPr>
              <a:t>The best windows or window film for hot climates </a:t>
            </a:r>
            <a:r>
              <a:rPr lang="en-US" sz="1400" dirty="0">
                <a:solidFill>
                  <a:prstClr val="black"/>
                </a:solidFill>
              </a:rPr>
              <a:t>are those that allow visible light into the home (or office) but block the infrared light, which adds heat.  It should also block UV light, which causes damage to home furnishings and to eyes and skin.</a:t>
            </a:r>
          </a:p>
          <a:p>
            <a:pPr>
              <a:lnSpc>
                <a:spcPct val="90000"/>
              </a:lnSpc>
            </a:pPr>
            <a:r>
              <a:rPr lang="en-US" sz="1400" spc="-20" dirty="0">
                <a:solidFill>
                  <a:prstClr val="black"/>
                </a:solidFill>
              </a:rPr>
              <a:t>Below is a diagram of how it should work.</a:t>
            </a:r>
            <a:endParaRPr lang="en-US" sz="1400" spc="-20" dirty="0">
              <a:solidFill>
                <a:prstClr val="black"/>
              </a:solidFill>
            </a:endParaRPr>
          </a:p>
        </p:txBody>
      </p:sp>
      <p:grpSp>
        <p:nvGrpSpPr>
          <p:cNvPr id="2" name="Group 45"/>
          <p:cNvGrpSpPr/>
          <p:nvPr/>
        </p:nvGrpSpPr>
        <p:grpSpPr>
          <a:xfrm>
            <a:off x="0" y="1964406"/>
            <a:ext cx="6858000" cy="2020999"/>
            <a:chOff x="0" y="1964406"/>
            <a:chExt cx="6858000" cy="2020999"/>
          </a:xfrm>
        </p:grpSpPr>
        <p:sp>
          <p:nvSpPr>
            <p:cNvPr id="32" name="Rectangle 31"/>
            <p:cNvSpPr/>
            <p:nvPr/>
          </p:nvSpPr>
          <p:spPr>
            <a:xfrm>
              <a:off x="0" y="1964406"/>
              <a:ext cx="6858000" cy="2020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4049" name="Picture 17" descr="http://www.afrocyberpunk.com/wp-content/uploads/2013/01/our-sun.jpg"/>
            <p:cNvPicPr>
              <a:picLocks noChangeAspect="1" noChangeArrowheads="1"/>
            </p:cNvPicPr>
            <p:nvPr/>
          </p:nvPicPr>
          <p:blipFill>
            <a:blip r:embed="rId6" cstate="print"/>
            <a:srcRect/>
            <a:stretch>
              <a:fillRect/>
            </a:stretch>
          </p:blipFill>
          <p:spPr bwMode="auto">
            <a:xfrm>
              <a:off x="0" y="1999353"/>
              <a:ext cx="2619361" cy="1951108"/>
            </a:xfrm>
            <a:prstGeom prst="rect">
              <a:avLst/>
            </a:prstGeom>
            <a:noFill/>
          </p:spPr>
        </p:pic>
        <p:sp>
          <p:nvSpPr>
            <p:cNvPr id="47" name="Flowchart: Stored Data 46"/>
            <p:cNvSpPr/>
            <p:nvPr/>
          </p:nvSpPr>
          <p:spPr>
            <a:xfrm flipH="1">
              <a:off x="1677375" y="2465286"/>
              <a:ext cx="1496820" cy="1051560"/>
            </a:xfrm>
            <a:prstGeom prst="flowChartOnlineStorage">
              <a:avLst/>
            </a:prstGeom>
            <a:gradFill>
              <a:gsLst>
                <a:gs pos="0">
                  <a:schemeClr val="tx1"/>
                </a:gs>
                <a:gs pos="9000">
                  <a:srgbClr val="C00000"/>
                </a:gs>
                <a:gs pos="18000">
                  <a:srgbClr val="D20000"/>
                </a:gs>
                <a:gs pos="36000">
                  <a:srgbClr val="FF6633"/>
                </a:gs>
                <a:gs pos="49000">
                  <a:srgbClr val="FFFF00"/>
                </a:gs>
                <a:gs pos="69000">
                  <a:srgbClr val="01A78F"/>
                </a:gs>
                <a:gs pos="77000">
                  <a:srgbClr val="3366FF"/>
                </a:gs>
                <a:gs pos="85000">
                  <a:srgbClr val="7030A0"/>
                </a:gs>
                <a:gs pos="95000">
                  <a:srgbClr val="7030A0"/>
                </a:gs>
                <a:gs pos="100000">
                  <a:schemeClr val="tx1"/>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rapezoid 32"/>
            <p:cNvSpPr/>
            <p:nvPr/>
          </p:nvSpPr>
          <p:spPr>
            <a:xfrm rot="16200000">
              <a:off x="3303911" y="2807407"/>
              <a:ext cx="1933635" cy="352472"/>
            </a:xfrm>
            <a:prstGeom prst="trapezoid">
              <a:avLst>
                <a:gd name="adj" fmla="val 103446"/>
              </a:avLst>
            </a:pr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2086709" y="2674050"/>
              <a:ext cx="2215660" cy="640080"/>
            </a:xfrm>
            <a:prstGeom prst="rect">
              <a:avLst/>
            </a:prstGeom>
            <a:gradFill>
              <a:gsLst>
                <a:gs pos="0">
                  <a:srgbClr val="FF0505"/>
                </a:gs>
                <a:gs pos="25000">
                  <a:srgbClr val="FF6633"/>
                </a:gs>
                <a:gs pos="50000">
                  <a:srgbClr val="FFFF00"/>
                </a:gs>
                <a:gs pos="75000">
                  <a:srgbClr val="01A78F"/>
                </a:gs>
                <a:gs pos="89000">
                  <a:srgbClr val="3366FF"/>
                </a:gs>
                <a:gs pos="100000">
                  <a:srgbClr val="7030A0"/>
                </a:gs>
              </a:gsLst>
              <a:lin ang="54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4414003" y="2674050"/>
              <a:ext cx="2215660" cy="640080"/>
            </a:xfrm>
            <a:prstGeom prst="rect">
              <a:avLst/>
            </a:prstGeom>
            <a:gradFill>
              <a:gsLst>
                <a:gs pos="0">
                  <a:srgbClr val="FF0505"/>
                </a:gs>
                <a:gs pos="25000">
                  <a:srgbClr val="FF6633"/>
                </a:gs>
                <a:gs pos="50000">
                  <a:srgbClr val="FFFF00"/>
                </a:gs>
                <a:gs pos="75000">
                  <a:srgbClr val="01A78F"/>
                </a:gs>
                <a:gs pos="89000">
                  <a:srgbClr val="3366FF"/>
                </a:gs>
                <a:gs pos="100000">
                  <a:srgbClr val="7030A0"/>
                </a:gs>
              </a:gsLst>
              <a:lin ang="54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2102538" y="2493930"/>
              <a:ext cx="2199830" cy="167181"/>
            </a:xfrm>
            <a:prstGeom prst="rect">
              <a:avLst/>
            </a:prstGeom>
            <a:gradFill flip="none" rotWithShape="1">
              <a:gsLst>
                <a:gs pos="0">
                  <a:srgbClr val="C00000"/>
                </a:gs>
                <a:gs pos="29000">
                  <a:srgbClr val="C00000"/>
                </a:gs>
                <a:gs pos="51000">
                  <a:srgbClr val="C00000"/>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2102538" y="3334933"/>
              <a:ext cx="2199831" cy="167181"/>
            </a:xfrm>
            <a:prstGeom prst="rect">
              <a:avLst/>
            </a:prstGeom>
            <a:gradFill flip="none" rotWithShape="1">
              <a:gsLst>
                <a:gs pos="0">
                  <a:srgbClr val="7030A0"/>
                </a:gs>
                <a:gs pos="51000">
                  <a:srgbClr val="7030A0"/>
                </a:gs>
                <a:gs pos="100000">
                  <a:schemeClr val="tx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Left Arrow 37"/>
            <p:cNvSpPr/>
            <p:nvPr/>
          </p:nvSpPr>
          <p:spPr>
            <a:xfrm rot="-900000">
              <a:off x="2688849" y="3461972"/>
              <a:ext cx="1617785" cy="339969"/>
            </a:xfrm>
            <a:prstGeom prst="leftArrow">
              <a:avLst/>
            </a:prstGeom>
            <a:solidFill>
              <a:srgbClr val="7030A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Left Arrow 35"/>
            <p:cNvSpPr/>
            <p:nvPr/>
          </p:nvSpPr>
          <p:spPr>
            <a:xfrm rot="900000">
              <a:off x="2697352" y="2192356"/>
              <a:ext cx="1617785" cy="339969"/>
            </a:xfrm>
            <a:prstGeom prst="leftArrow">
              <a:avLst/>
            </a:prstGeom>
            <a:solidFill>
              <a:srgbClr val="C00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2332190" y="2470838"/>
              <a:ext cx="1348707" cy="215444"/>
            </a:xfrm>
            <a:prstGeom prst="rect">
              <a:avLst/>
            </a:prstGeom>
            <a:noFill/>
          </p:spPr>
          <p:txBody>
            <a:bodyPr wrap="square" lIns="0" tIns="0" rIns="0" bIns="0" rtlCol="0">
              <a:spAutoFit/>
            </a:bodyPr>
            <a:lstStyle/>
            <a:p>
              <a:pPr algn="ctr"/>
              <a:r>
                <a:rPr lang="en-US" sz="1400" dirty="0">
                  <a:solidFill>
                    <a:prstClr val="white"/>
                  </a:solidFill>
                </a:rPr>
                <a:t>Infrared →   →</a:t>
              </a:r>
              <a:endParaRPr lang="en-US" sz="1400" dirty="0">
                <a:solidFill>
                  <a:prstClr val="white"/>
                </a:solidFill>
              </a:endParaRPr>
            </a:p>
          </p:txBody>
        </p:sp>
        <p:sp>
          <p:nvSpPr>
            <p:cNvPr id="40" name="TextBox 39"/>
            <p:cNvSpPr txBox="1"/>
            <p:nvPr/>
          </p:nvSpPr>
          <p:spPr>
            <a:xfrm rot="900000">
              <a:off x="3120947" y="2287125"/>
              <a:ext cx="983714" cy="200055"/>
            </a:xfrm>
            <a:prstGeom prst="rect">
              <a:avLst/>
            </a:prstGeom>
            <a:noFill/>
          </p:spPr>
          <p:txBody>
            <a:bodyPr wrap="square" lIns="0" tIns="0" rIns="0" bIns="0" rtlCol="0">
              <a:spAutoFit/>
            </a:bodyPr>
            <a:lstStyle/>
            <a:p>
              <a:r>
                <a:rPr lang="en-US" sz="1300" dirty="0">
                  <a:solidFill>
                    <a:prstClr val="white"/>
                  </a:solidFill>
                </a:rPr>
                <a:t>← Infrared ←</a:t>
              </a:r>
              <a:endParaRPr lang="en-US" sz="1300" dirty="0">
                <a:solidFill>
                  <a:prstClr val="white"/>
                </a:solidFill>
              </a:endParaRPr>
            </a:p>
          </p:txBody>
        </p:sp>
        <p:sp>
          <p:nvSpPr>
            <p:cNvPr id="41" name="TextBox 40"/>
            <p:cNvSpPr txBox="1"/>
            <p:nvPr/>
          </p:nvSpPr>
          <p:spPr>
            <a:xfrm>
              <a:off x="2332191" y="3292877"/>
              <a:ext cx="1471014" cy="215444"/>
            </a:xfrm>
            <a:prstGeom prst="rect">
              <a:avLst/>
            </a:prstGeom>
            <a:noFill/>
          </p:spPr>
          <p:txBody>
            <a:bodyPr wrap="square" lIns="0" tIns="0" rIns="0" bIns="0" rtlCol="0">
              <a:spAutoFit/>
            </a:bodyPr>
            <a:lstStyle/>
            <a:p>
              <a:pPr algn="ctr"/>
              <a:r>
                <a:rPr lang="en-US" sz="1400" dirty="0">
                  <a:solidFill>
                    <a:prstClr val="white"/>
                  </a:solidFill>
                </a:rPr>
                <a:t>Ultraviolet →   →</a:t>
              </a:r>
              <a:endParaRPr lang="en-US" sz="1400" dirty="0">
                <a:solidFill>
                  <a:prstClr val="white"/>
                </a:solidFill>
              </a:endParaRPr>
            </a:p>
          </p:txBody>
        </p:sp>
        <p:sp>
          <p:nvSpPr>
            <p:cNvPr id="42" name="TextBox 41"/>
            <p:cNvSpPr txBox="1"/>
            <p:nvPr/>
          </p:nvSpPr>
          <p:spPr>
            <a:xfrm rot="-900000">
              <a:off x="3026078" y="3505256"/>
              <a:ext cx="1130881" cy="200055"/>
            </a:xfrm>
            <a:prstGeom prst="rect">
              <a:avLst/>
            </a:prstGeom>
            <a:noFill/>
          </p:spPr>
          <p:txBody>
            <a:bodyPr wrap="square" lIns="0" tIns="0" rIns="0" bIns="0" rtlCol="0">
              <a:spAutoFit/>
            </a:bodyPr>
            <a:lstStyle/>
            <a:p>
              <a:r>
                <a:rPr lang="en-US" sz="1300" dirty="0">
                  <a:solidFill>
                    <a:prstClr val="white"/>
                  </a:solidFill>
                </a:rPr>
                <a:t>← Ultraviolet ← </a:t>
              </a:r>
              <a:endParaRPr lang="en-US" sz="1300" dirty="0">
                <a:solidFill>
                  <a:prstClr val="white"/>
                </a:solidFill>
              </a:endParaRPr>
            </a:p>
          </p:txBody>
        </p:sp>
        <p:sp>
          <p:nvSpPr>
            <p:cNvPr id="43" name="TextBox 42"/>
            <p:cNvSpPr txBox="1"/>
            <p:nvPr/>
          </p:nvSpPr>
          <p:spPr>
            <a:xfrm>
              <a:off x="2281389" y="2863383"/>
              <a:ext cx="1801377" cy="246221"/>
            </a:xfrm>
            <a:prstGeom prst="rect">
              <a:avLst/>
            </a:prstGeom>
            <a:noFill/>
          </p:spPr>
          <p:txBody>
            <a:bodyPr wrap="square" lIns="0" tIns="0" rIns="0" bIns="0" rtlCol="0">
              <a:spAutoFit/>
            </a:bodyPr>
            <a:lstStyle/>
            <a:p>
              <a:r>
                <a:rPr lang="en-US" sz="1600" b="1" dirty="0">
                  <a:solidFill>
                    <a:prstClr val="black"/>
                  </a:solidFill>
                </a:rPr>
                <a:t>Visible light →  →</a:t>
              </a:r>
              <a:endParaRPr lang="en-US" sz="1600" b="1" dirty="0">
                <a:solidFill>
                  <a:prstClr val="black"/>
                </a:solidFill>
              </a:endParaRPr>
            </a:p>
          </p:txBody>
        </p:sp>
        <p:sp>
          <p:nvSpPr>
            <p:cNvPr id="44" name="Right Triangle 43"/>
            <p:cNvSpPr/>
            <p:nvPr/>
          </p:nvSpPr>
          <p:spPr>
            <a:xfrm flipH="1">
              <a:off x="4146586" y="2496951"/>
              <a:ext cx="157163" cy="15984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ight Triangle 44"/>
            <p:cNvSpPr/>
            <p:nvPr/>
          </p:nvSpPr>
          <p:spPr>
            <a:xfrm flipH="1" flipV="1">
              <a:off x="4145160" y="3335149"/>
              <a:ext cx="157163" cy="170401"/>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flipH="1">
              <a:off x="1991878" y="3309798"/>
              <a:ext cx="2085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992849" y="2670106"/>
              <a:ext cx="2085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63048" y="4128780"/>
            <a:ext cx="6488934" cy="969496"/>
          </a:xfrm>
          <a:prstGeom prst="rect">
            <a:avLst/>
          </a:prstGeom>
          <a:noFill/>
        </p:spPr>
        <p:txBody>
          <a:bodyPr wrap="square" lIns="0" tIns="0" rIns="0" bIns="0" rtlCol="0">
            <a:spAutoFit/>
          </a:bodyPr>
          <a:lstStyle/>
          <a:p>
            <a:pPr>
              <a:lnSpc>
                <a:spcPct val="90000"/>
              </a:lnSpc>
            </a:pPr>
            <a:r>
              <a:rPr lang="en-US" sz="1400" b="1" dirty="0">
                <a:solidFill>
                  <a:prstClr val="black"/>
                </a:solidFill>
              </a:rPr>
              <a:t>Measuring window film properties:     </a:t>
            </a:r>
            <a:r>
              <a:rPr lang="en-US" sz="1400" dirty="0">
                <a:solidFill>
                  <a:prstClr val="black"/>
                </a:solidFill>
              </a:rPr>
              <a:t>In this experiment you will use an incandescent light bulb that will simulate the light from the Sun.   It matches the Sun because a lot of the light it emits is infrared light.   You will test glass with solar window film, foil, and other materials.   Your measurements and observations will be based on the below tools and perhaps a few others.</a:t>
            </a:r>
            <a:endParaRPr lang="en-US" sz="1400" spc="-20" dirty="0">
              <a:solidFill>
                <a:prstClr val="black"/>
              </a:solidFill>
            </a:endParaRPr>
          </a:p>
        </p:txBody>
      </p:sp>
      <p:sp>
        <p:nvSpPr>
          <p:cNvPr id="53" name="TextBox 52"/>
          <p:cNvSpPr txBox="1"/>
          <p:nvPr/>
        </p:nvSpPr>
        <p:spPr>
          <a:xfrm>
            <a:off x="136339" y="7753447"/>
            <a:ext cx="6488934" cy="1163395"/>
          </a:xfrm>
          <a:prstGeom prst="rect">
            <a:avLst/>
          </a:prstGeom>
          <a:noFill/>
        </p:spPr>
        <p:txBody>
          <a:bodyPr wrap="square" lIns="0" tIns="0" rIns="0" bIns="0" rtlCol="0">
            <a:spAutoFit/>
          </a:bodyPr>
          <a:lstStyle/>
          <a:p>
            <a:pPr>
              <a:lnSpc>
                <a:spcPct val="90000"/>
              </a:lnSpc>
            </a:pPr>
            <a:r>
              <a:rPr lang="en-US" sz="1400" b="1" dirty="0">
                <a:solidFill>
                  <a:prstClr val="black"/>
                </a:solidFill>
              </a:rPr>
              <a:t>Measuring window film properties (continued):  </a:t>
            </a:r>
            <a:r>
              <a:rPr lang="en-US" sz="1400" dirty="0">
                <a:solidFill>
                  <a:prstClr val="black"/>
                </a:solidFill>
              </a:rPr>
              <a:t>  On the next page you will record how the solar blocking material performed.   For the </a:t>
            </a:r>
            <a:r>
              <a:rPr lang="en-US" sz="1400" b="1" dirty="0">
                <a:solidFill>
                  <a:prstClr val="black"/>
                </a:solidFill>
              </a:rPr>
              <a:t>Radiometer</a:t>
            </a:r>
            <a:r>
              <a:rPr lang="en-US" sz="1400" dirty="0">
                <a:solidFill>
                  <a:prstClr val="black"/>
                </a:solidFill>
              </a:rPr>
              <a:t>, list its spinning rate as Fast, Medium, Slow, or Stopped.  This mostly measures infrared light.    For the </a:t>
            </a:r>
            <a:r>
              <a:rPr lang="en-US" sz="1400" b="1" dirty="0">
                <a:solidFill>
                  <a:prstClr val="black"/>
                </a:solidFill>
              </a:rPr>
              <a:t>Light Mete</a:t>
            </a:r>
            <a:r>
              <a:rPr lang="en-US" sz="1400" dirty="0">
                <a:solidFill>
                  <a:prstClr val="black"/>
                </a:solidFill>
              </a:rPr>
              <a:t>r, list the visible light level in Lux.   For the hand, report the sense of heat as hot, medium, or cool.   For the infrared thermometer, report the temperature of a black object behind the glass in Fahrenheit and Celsius.</a:t>
            </a:r>
            <a:endParaRPr lang="en-US" sz="1400" spc="-20" dirty="0">
              <a:solidFill>
                <a:prstClr val="black"/>
              </a:solidFill>
            </a:endParaRPr>
          </a:p>
        </p:txBody>
      </p:sp>
      <p:sp>
        <p:nvSpPr>
          <p:cNvPr id="54" name="Rounded Rectangle 53"/>
          <p:cNvSpPr/>
          <p:nvPr/>
        </p:nvSpPr>
        <p:spPr>
          <a:xfrm>
            <a:off x="2402494" y="5753027"/>
            <a:ext cx="916602" cy="211355"/>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Radiometer</a:t>
            </a:r>
          </a:p>
        </p:txBody>
      </p:sp>
      <p:sp>
        <p:nvSpPr>
          <p:cNvPr id="55" name="Rounded Rectangle 54"/>
          <p:cNvSpPr/>
          <p:nvPr/>
        </p:nvSpPr>
        <p:spPr>
          <a:xfrm>
            <a:off x="3497574" y="5847293"/>
            <a:ext cx="1009299" cy="231779"/>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Light Meter</a:t>
            </a:r>
          </a:p>
        </p:txBody>
      </p:sp>
      <p:sp>
        <p:nvSpPr>
          <p:cNvPr id="56" name="Rounded Rectangle 55"/>
          <p:cNvSpPr/>
          <p:nvPr/>
        </p:nvSpPr>
        <p:spPr>
          <a:xfrm>
            <a:off x="4536093" y="5170135"/>
            <a:ext cx="1009299" cy="231779"/>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Your Hand</a:t>
            </a:r>
          </a:p>
        </p:txBody>
      </p:sp>
      <p:sp>
        <p:nvSpPr>
          <p:cNvPr id="57" name="Rounded Rectangle 56"/>
          <p:cNvSpPr/>
          <p:nvPr/>
        </p:nvSpPr>
        <p:spPr>
          <a:xfrm>
            <a:off x="5752864" y="5592770"/>
            <a:ext cx="1043866" cy="366898"/>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200" b="1" dirty="0">
                <a:solidFill>
                  <a:prstClr val="black"/>
                </a:solidFill>
              </a:rPr>
              <a:t>Infrared thermometer</a:t>
            </a:r>
          </a:p>
        </p:txBody>
      </p:sp>
      <p:sp>
        <p:nvSpPr>
          <p:cNvPr id="58" name="Rounded Rectangle 57"/>
          <p:cNvSpPr/>
          <p:nvPr/>
        </p:nvSpPr>
        <p:spPr>
          <a:xfrm>
            <a:off x="29374" y="5632049"/>
            <a:ext cx="1043866" cy="366898"/>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200" b="1" dirty="0">
                <a:solidFill>
                  <a:prstClr val="black"/>
                </a:solidFill>
              </a:rPr>
              <a:t>Incandescent</a:t>
            </a:r>
          </a:p>
          <a:p>
            <a:pPr algn="ctr">
              <a:lnSpc>
                <a:spcPct val="80000"/>
              </a:lnSpc>
            </a:pPr>
            <a:r>
              <a:rPr lang="en-US" sz="1200" b="1" dirty="0">
                <a:solidFill>
                  <a:prstClr val="black"/>
                </a:solidFill>
              </a:rPr>
              <a:t>Light Source</a:t>
            </a:r>
          </a:p>
        </p:txBody>
      </p:sp>
      <p:sp>
        <p:nvSpPr>
          <p:cNvPr id="59" name="Rounded Rectangle 58"/>
          <p:cNvSpPr/>
          <p:nvPr/>
        </p:nvSpPr>
        <p:spPr>
          <a:xfrm>
            <a:off x="1429893" y="5243977"/>
            <a:ext cx="1244337" cy="395926"/>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200" b="1" dirty="0">
                <a:solidFill>
                  <a:prstClr val="black"/>
                </a:solidFill>
              </a:rPr>
              <a:t>Glass with solar blocking material</a:t>
            </a:r>
          </a:p>
        </p:txBody>
      </p:sp>
      <p:sp>
        <p:nvSpPr>
          <p:cNvPr id="60" name="Rectangle 59"/>
          <p:cNvSpPr/>
          <p:nvPr/>
        </p:nvSpPr>
        <p:spPr>
          <a:xfrm>
            <a:off x="1207479" y="6260896"/>
            <a:ext cx="825729" cy="640080"/>
          </a:xfrm>
          <a:prstGeom prst="rect">
            <a:avLst/>
          </a:prstGeom>
          <a:gradFill>
            <a:gsLst>
              <a:gs pos="0">
                <a:srgbClr val="FF0505"/>
              </a:gs>
              <a:gs pos="25000">
                <a:srgbClr val="FF6633"/>
              </a:gs>
              <a:gs pos="50000">
                <a:srgbClr val="FFFF00"/>
              </a:gs>
              <a:gs pos="75000">
                <a:srgbClr val="01A78F"/>
              </a:gs>
              <a:gs pos="89000">
                <a:srgbClr val="3366FF"/>
              </a:gs>
              <a:gs pos="100000">
                <a:srgbClr val="7030A0"/>
              </a:gs>
            </a:gsLst>
            <a:lin ang="540000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1224435" y="6111242"/>
            <a:ext cx="771066" cy="152481"/>
          </a:xfrm>
          <a:prstGeom prst="rect">
            <a:avLst/>
          </a:prstGeom>
          <a:gradFill flip="none" rotWithShape="1">
            <a:gsLst>
              <a:gs pos="0">
                <a:srgbClr val="C00000"/>
              </a:gs>
              <a:gs pos="29000">
                <a:srgbClr val="C00000"/>
              </a:gs>
              <a:gs pos="51000">
                <a:srgbClr val="C00000"/>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1224434" y="6899839"/>
            <a:ext cx="780493" cy="154085"/>
          </a:xfrm>
          <a:prstGeom prst="rect">
            <a:avLst/>
          </a:prstGeom>
          <a:gradFill flip="none" rotWithShape="1">
            <a:gsLst>
              <a:gs pos="0">
                <a:srgbClr val="7030A0"/>
              </a:gs>
              <a:gs pos="51000">
                <a:srgbClr val="7030A0"/>
              </a:gs>
              <a:gs pos="100000">
                <a:schemeClr val="tx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rapezoid 63"/>
          <p:cNvSpPr/>
          <p:nvPr/>
        </p:nvSpPr>
        <p:spPr>
          <a:xfrm rot="5400000" flipH="1">
            <a:off x="5262761" y="6115478"/>
            <a:ext cx="770021" cy="352472"/>
          </a:xfrm>
          <a:prstGeom prst="trapezoid">
            <a:avLst>
              <a:gd name="adj" fmla="val 556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p:nvPr/>
        </p:nvCxnSpPr>
        <p:spPr>
          <a:xfrm flipH="1" flipV="1">
            <a:off x="5642811" y="6303745"/>
            <a:ext cx="372978" cy="60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9" descr="E:\ChemistryLand\CHM107LLhybrid\2. Measurement\InfraredThermometer2 copy.tif"/>
          <p:cNvPicPr>
            <a:picLocks noChangeAspect="1" noChangeArrowheads="1"/>
          </p:cNvPicPr>
          <p:nvPr/>
        </p:nvPicPr>
        <p:blipFill>
          <a:blip r:embed="rId7" cstate="print"/>
          <a:srcRect/>
          <a:stretch>
            <a:fillRect/>
          </a:stretch>
        </p:blipFill>
        <p:spPr bwMode="auto">
          <a:xfrm>
            <a:off x="5934958" y="6204549"/>
            <a:ext cx="923042" cy="1424945"/>
          </a:xfrm>
          <a:prstGeom prst="rect">
            <a:avLst/>
          </a:prstGeom>
          <a:noFill/>
          <a:effectLst>
            <a:outerShdw blurRad="50800" dist="38100" dir="8100000" algn="tr" rotWithShape="0">
              <a:prstClr val="black">
                <a:alpha val="40000"/>
              </a:prstClr>
            </a:outerShdw>
          </a:effectLst>
        </p:spPr>
      </p:pic>
      <p:pic>
        <p:nvPicPr>
          <p:cNvPr id="44053" name="Picture 21" descr="http://4.bp.blogspot.com/-vgjiaELhuEU/UVb8oFTNVbI/AAAAAAAAA34/GKkAhLZ3Y6U/s1600/work.jpg"/>
          <p:cNvPicPr>
            <a:picLocks noChangeAspect="1" noChangeArrowheads="1"/>
          </p:cNvPicPr>
          <p:nvPr/>
        </p:nvPicPr>
        <p:blipFill>
          <a:blip r:embed="rId8" cstate="print"/>
          <a:srcRect/>
          <a:stretch>
            <a:fillRect/>
          </a:stretch>
        </p:blipFill>
        <p:spPr bwMode="auto">
          <a:xfrm>
            <a:off x="262508" y="455012"/>
            <a:ext cx="2406315" cy="14047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ddPhenophthalein2.jpg"/>
          <p:cNvPicPr>
            <a:picLocks noChangeAspect="1"/>
          </p:cNvPicPr>
          <p:nvPr/>
        </p:nvPicPr>
        <p:blipFill>
          <a:blip r:embed="rId3" cstate="print">
            <a:grayscl/>
          </a:blip>
          <a:srcRect l="4695" t="7944"/>
          <a:stretch>
            <a:fillRect/>
          </a:stretch>
        </p:blipFill>
        <p:spPr>
          <a:xfrm>
            <a:off x="7684" y="504649"/>
            <a:ext cx="2183932" cy="1779868"/>
          </a:xfrm>
          <a:prstGeom prst="rect">
            <a:avLst/>
          </a:prstGeom>
        </p:spPr>
      </p:pic>
      <p:sp>
        <p:nvSpPr>
          <p:cNvPr id="4" name="Hexagon 3"/>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5: Global Warming: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Detection of CO</a:t>
            </a:r>
            <a:r>
              <a:rPr lang="en-US" sz="1600" baseline="-25000" dirty="0">
                <a:solidFill>
                  <a:prstClr val="black"/>
                </a:solidFill>
                <a:latin typeface="Arial" pitchFamily="34" charset="0"/>
                <a:cs typeface="Arial" pitchFamily="34" charset="0"/>
              </a:rPr>
              <a:t>2</a:t>
            </a:r>
            <a:endParaRPr lang="en-US" sz="1400" baseline="-25000" dirty="0">
              <a:solidFill>
                <a:prstClr val="black"/>
              </a:solidFill>
              <a:latin typeface="Arial" pitchFamily="34" charset="0"/>
              <a:cs typeface="Arial" pitchFamily="34" charset="0"/>
            </a:endParaRPr>
          </a:p>
        </p:txBody>
      </p:sp>
      <p:sp>
        <p:nvSpPr>
          <p:cNvPr id="21" name="TextBox 20"/>
          <p:cNvSpPr txBox="1"/>
          <p:nvPr/>
        </p:nvSpPr>
        <p:spPr>
          <a:xfrm>
            <a:off x="2382050" y="528442"/>
            <a:ext cx="4475950" cy="1846659"/>
          </a:xfrm>
          <a:prstGeom prst="rect">
            <a:avLst/>
          </a:prstGeom>
          <a:noFill/>
        </p:spPr>
        <p:txBody>
          <a:bodyPr wrap="square" lIns="0" tIns="0" rIns="0" bIns="0" rtlCol="0">
            <a:spAutoFit/>
          </a:bodyPr>
          <a:lstStyle/>
          <a:p>
            <a:pPr>
              <a:buFontTx/>
              <a:buAutoNum type="arabicPeriod"/>
            </a:pPr>
            <a:r>
              <a:rPr lang="en-US" sz="1200" b="1" dirty="0">
                <a:solidFill>
                  <a:prstClr val="black"/>
                </a:solidFill>
              </a:rPr>
              <a:t>  Detecting CO</a:t>
            </a:r>
            <a:r>
              <a:rPr lang="en-US" sz="1200" b="1" baseline="-25000" dirty="0">
                <a:solidFill>
                  <a:prstClr val="black"/>
                </a:solidFill>
              </a:rPr>
              <a:t>2</a:t>
            </a:r>
            <a:r>
              <a:rPr lang="en-US" sz="1200" b="1" dirty="0">
                <a:solidFill>
                  <a:prstClr val="black"/>
                </a:solidFill>
              </a:rPr>
              <a:t> in breath.  </a:t>
            </a:r>
            <a:r>
              <a:rPr lang="en-US" sz="1200" dirty="0">
                <a:solidFill>
                  <a:prstClr val="black"/>
                </a:solidFill>
              </a:rPr>
              <a:t>   </a:t>
            </a:r>
          </a:p>
          <a:p>
            <a:r>
              <a:rPr lang="en-US" sz="1200" dirty="0">
                <a:solidFill>
                  <a:prstClr val="black"/>
                </a:solidFill>
              </a:rPr>
              <a:t>Transfer between 10 mL and 15 mL of dilute calcium hydroxide solution to a 50 mL beaker.  You can use the markings on the beaker for measurement (no graduated cylinder needed).</a:t>
            </a:r>
          </a:p>
          <a:p>
            <a:pPr>
              <a:buFontTx/>
              <a:buAutoNum type="arabicPeriod"/>
            </a:pPr>
            <a:endParaRPr lang="en-US" sz="1200" dirty="0">
              <a:solidFill>
                <a:prstClr val="black"/>
              </a:solidFill>
            </a:endParaRPr>
          </a:p>
          <a:p>
            <a:r>
              <a:rPr lang="en-US" sz="1200" dirty="0">
                <a:solidFill>
                  <a:prstClr val="black"/>
                </a:solidFill>
              </a:rPr>
              <a:t>Add 2 to 4 drops of phenolphthalein to the solution.  The solution should turn purplish pink.</a:t>
            </a:r>
          </a:p>
          <a:p>
            <a:endParaRPr lang="en-US" sz="1200" dirty="0">
              <a:solidFill>
                <a:prstClr val="black"/>
              </a:solidFill>
            </a:endParaRPr>
          </a:p>
          <a:p>
            <a:r>
              <a:rPr lang="en-US" sz="1200" dirty="0">
                <a:solidFill>
                  <a:prstClr val="black"/>
                </a:solidFill>
              </a:rPr>
              <a:t>Use your pH meter to measure &amp; report the pH level:     __________</a:t>
            </a:r>
          </a:p>
          <a:p>
            <a:r>
              <a:rPr lang="en-US" sz="1200" dirty="0">
                <a:solidFill>
                  <a:prstClr val="black"/>
                </a:solidFill>
              </a:rPr>
              <a:t>Rinse pH meter off with distilled water after checking </a:t>
            </a:r>
            <a:r>
              <a:rPr lang="en-US" sz="1200" dirty="0" err="1">
                <a:solidFill>
                  <a:prstClr val="black"/>
                </a:solidFill>
              </a:rPr>
              <a:t>pH.</a:t>
            </a:r>
            <a:endParaRPr lang="en-US" sz="1200" dirty="0">
              <a:solidFill>
                <a:prstClr val="black"/>
              </a:solidFill>
            </a:endParaRPr>
          </a:p>
        </p:txBody>
      </p:sp>
      <p:sp>
        <p:nvSpPr>
          <p:cNvPr id="23" name="TextBox 22"/>
          <p:cNvSpPr txBox="1"/>
          <p:nvPr/>
        </p:nvSpPr>
        <p:spPr>
          <a:xfrm>
            <a:off x="153681" y="2528058"/>
            <a:ext cx="6544875" cy="1154162"/>
          </a:xfrm>
          <a:prstGeom prst="rect">
            <a:avLst/>
          </a:prstGeom>
          <a:noFill/>
        </p:spPr>
        <p:txBody>
          <a:bodyPr wrap="square" lIns="0" tIns="0" rIns="0" bIns="0" rtlCol="0">
            <a:spAutoFit/>
          </a:bodyPr>
          <a:lstStyle/>
          <a:p>
            <a:pPr marL="228600" indent="-228600">
              <a:lnSpc>
                <a:spcPct val="125000"/>
              </a:lnSpc>
              <a:buFontTx/>
              <a:buAutoNum type="arabicPeriod" startAt="2"/>
            </a:pPr>
            <a:r>
              <a:rPr lang="en-US" sz="1200" b="1" dirty="0">
                <a:solidFill>
                  <a:prstClr val="black"/>
                </a:solidFill>
              </a:rPr>
              <a:t>Add CO</a:t>
            </a:r>
            <a:r>
              <a:rPr lang="en-US" sz="1200" b="1" baseline="-25000" dirty="0">
                <a:solidFill>
                  <a:prstClr val="black"/>
                </a:solidFill>
              </a:rPr>
              <a:t>2</a:t>
            </a:r>
            <a:r>
              <a:rPr lang="en-US" sz="1200" b="1" dirty="0">
                <a:solidFill>
                  <a:prstClr val="black"/>
                </a:solidFill>
              </a:rPr>
              <a:t> until color change:</a:t>
            </a:r>
            <a:r>
              <a:rPr lang="en-US" sz="1200" dirty="0">
                <a:solidFill>
                  <a:prstClr val="black"/>
                </a:solidFill>
              </a:rPr>
              <a:t>   With the blue tubing (or a straw),  use your breath to blow bubbles into the pink solution.    Do this for about two minutes (less if the color goes clear).  </a:t>
            </a:r>
            <a:r>
              <a:rPr lang="en-US" sz="1200" spc="-20" dirty="0">
                <a:solidFill>
                  <a:prstClr val="black"/>
                </a:solidFill>
              </a:rPr>
              <a:t> </a:t>
            </a:r>
            <a:r>
              <a:rPr lang="en-US" sz="1200" spc="-20" dirty="0">
                <a:solidFill>
                  <a:prstClr val="black"/>
                </a:solidFill>
              </a:rPr>
              <a:t> </a:t>
            </a:r>
            <a:endParaRPr lang="en-US" sz="1200" dirty="0">
              <a:solidFill>
                <a:prstClr val="black"/>
              </a:solidFill>
            </a:endParaRPr>
          </a:p>
          <a:p>
            <a:pPr marL="228600" indent="-228600">
              <a:lnSpc>
                <a:spcPct val="125000"/>
              </a:lnSpc>
            </a:pPr>
            <a:r>
              <a:rPr lang="en-US" sz="1200" spc="-20" dirty="0">
                <a:solidFill>
                  <a:prstClr val="black"/>
                </a:solidFill>
              </a:rPr>
              <a:t>Check and report the pH at this point:   _____________</a:t>
            </a:r>
          </a:p>
          <a:p>
            <a:pPr marL="228600" indent="-228600">
              <a:lnSpc>
                <a:spcPct val="125000"/>
              </a:lnSpc>
            </a:pPr>
            <a:r>
              <a:rPr lang="en-US" sz="1200" spc="-20" dirty="0">
                <a:solidFill>
                  <a:prstClr val="black"/>
                </a:solidFill>
              </a:rPr>
              <a:t>If the color is not clear, try again for another two minutes.    Check and report the pH again:   ____________</a:t>
            </a:r>
          </a:p>
          <a:p>
            <a:pPr marL="228600" indent="-228600">
              <a:lnSpc>
                <a:spcPct val="125000"/>
              </a:lnSpc>
            </a:pPr>
            <a:r>
              <a:rPr lang="en-US" sz="1200" spc="-20" dirty="0">
                <a:solidFill>
                  <a:prstClr val="black"/>
                </a:solidFill>
              </a:rPr>
              <a:t>A change from pink to clear indicates CO</a:t>
            </a:r>
            <a:r>
              <a:rPr lang="en-US" sz="1200" spc="-20" baseline="-25000" dirty="0">
                <a:solidFill>
                  <a:prstClr val="black"/>
                </a:solidFill>
              </a:rPr>
              <a:t>2</a:t>
            </a:r>
            <a:r>
              <a:rPr lang="en-US" sz="1200" spc="-20" dirty="0">
                <a:solidFill>
                  <a:prstClr val="black"/>
                </a:solidFill>
              </a:rPr>
              <a:t> was present.  Also, a drop in pH value indicates CO</a:t>
            </a:r>
            <a:r>
              <a:rPr lang="en-US" sz="1200" spc="-20" baseline="-25000" dirty="0">
                <a:solidFill>
                  <a:prstClr val="black"/>
                </a:solidFill>
              </a:rPr>
              <a:t>2</a:t>
            </a:r>
            <a:r>
              <a:rPr lang="en-US" sz="1200" spc="-20" dirty="0">
                <a:solidFill>
                  <a:prstClr val="black"/>
                </a:solidFill>
              </a:rPr>
              <a:t>.</a:t>
            </a:r>
          </a:p>
        </p:txBody>
      </p:sp>
      <p:pic>
        <p:nvPicPr>
          <p:cNvPr id="31" name="Picture 19" descr="E:\ChemistryLand\CHM107LLhybrid\3. Water Quality\pHmeterScrewDriver.tif"/>
          <p:cNvPicPr>
            <a:picLocks noChangeAspect="1" noChangeArrowheads="1"/>
          </p:cNvPicPr>
          <p:nvPr/>
        </p:nvPicPr>
        <p:blipFill>
          <a:blip r:embed="rId4" cstate="print">
            <a:grayscl/>
          </a:blip>
          <a:srcRect/>
          <a:stretch>
            <a:fillRect/>
          </a:stretch>
        </p:blipFill>
        <p:spPr bwMode="auto">
          <a:xfrm>
            <a:off x="1760973" y="415866"/>
            <a:ext cx="564780" cy="2086341"/>
          </a:xfrm>
          <a:prstGeom prst="rect">
            <a:avLst/>
          </a:prstGeom>
          <a:noFill/>
          <a:effectLst>
            <a:outerShdw blurRad="50800" dist="38100" dir="2700000" algn="tl" rotWithShape="0">
              <a:prstClr val="black">
                <a:alpha val="40000"/>
              </a:prstClr>
            </a:outerShdw>
          </a:effectLst>
          <a:scene3d>
            <a:camera prst="orthographicFront"/>
            <a:lightRig rig="threePt" dir="t"/>
          </a:scene3d>
          <a:sp3d/>
        </p:spPr>
      </p:pic>
      <p:sp>
        <p:nvSpPr>
          <p:cNvPr id="44" name="TextBox 43"/>
          <p:cNvSpPr txBox="1"/>
          <p:nvPr/>
        </p:nvSpPr>
        <p:spPr>
          <a:xfrm>
            <a:off x="0" y="5768368"/>
            <a:ext cx="6731213" cy="553998"/>
          </a:xfrm>
          <a:prstGeom prst="rect">
            <a:avLst/>
          </a:prstGeom>
          <a:noFill/>
        </p:spPr>
        <p:txBody>
          <a:bodyPr wrap="square" lIns="91440" tIns="0" rIns="0" bIns="0" rtlCol="0">
            <a:spAutoFit/>
          </a:bodyPr>
          <a:lstStyle/>
          <a:p>
            <a:r>
              <a:rPr lang="en-US" sz="1200" spc="-20" dirty="0">
                <a:solidFill>
                  <a:prstClr val="black"/>
                </a:solidFill>
              </a:rPr>
              <a:t>Carbon based fuels like gasoline, natural gas, or alcohol produce water and carbon dioxide as the products of combustion.  Below are reactions for methane (natural gas/CH</a:t>
            </a:r>
            <a:r>
              <a:rPr lang="en-US" sz="1200" spc="-20" baseline="-25000" dirty="0">
                <a:solidFill>
                  <a:prstClr val="black"/>
                </a:solidFill>
              </a:rPr>
              <a:t>4</a:t>
            </a:r>
            <a:r>
              <a:rPr lang="en-US" sz="1200" spc="-20" dirty="0">
                <a:solidFill>
                  <a:prstClr val="black"/>
                </a:solidFill>
              </a:rPr>
              <a:t>) and rubbing  (isopropyl) alcohol (C</a:t>
            </a:r>
            <a:r>
              <a:rPr lang="en-US" sz="1200" spc="-20" baseline="-25000" dirty="0">
                <a:solidFill>
                  <a:prstClr val="black"/>
                </a:solidFill>
              </a:rPr>
              <a:t>3</a:t>
            </a:r>
            <a:r>
              <a:rPr lang="en-US" sz="1200" spc="-20" dirty="0">
                <a:solidFill>
                  <a:prstClr val="black"/>
                </a:solidFill>
              </a:rPr>
              <a:t>H</a:t>
            </a:r>
            <a:r>
              <a:rPr lang="en-US" sz="1200" spc="-20" baseline="-25000" dirty="0">
                <a:solidFill>
                  <a:prstClr val="black"/>
                </a:solidFill>
              </a:rPr>
              <a:t>8</a:t>
            </a:r>
            <a:r>
              <a:rPr lang="en-US" sz="1200" spc="-20" dirty="0">
                <a:solidFill>
                  <a:prstClr val="black"/>
                </a:solidFill>
              </a:rPr>
              <a:t>O):</a:t>
            </a:r>
          </a:p>
          <a:p>
            <a:r>
              <a:rPr lang="en-US" sz="1200" spc="-20" dirty="0">
                <a:solidFill>
                  <a:prstClr val="black"/>
                </a:solidFill>
              </a:rPr>
              <a:t>      CH</a:t>
            </a:r>
            <a:r>
              <a:rPr lang="en-US" sz="1200" spc="-20" baseline="-25000" dirty="0">
                <a:solidFill>
                  <a:prstClr val="black"/>
                </a:solidFill>
              </a:rPr>
              <a:t>4</a:t>
            </a:r>
            <a:r>
              <a:rPr lang="en-US" sz="1200" spc="-20" dirty="0">
                <a:solidFill>
                  <a:prstClr val="black"/>
                </a:solidFill>
              </a:rPr>
              <a:t> + 2O</a:t>
            </a:r>
            <a:r>
              <a:rPr lang="en-US" sz="1200" spc="-20" baseline="-25000" dirty="0">
                <a:solidFill>
                  <a:prstClr val="black"/>
                </a:solidFill>
              </a:rPr>
              <a:t>2</a:t>
            </a:r>
            <a:r>
              <a:rPr lang="en-US" sz="1200" spc="-20" dirty="0">
                <a:solidFill>
                  <a:prstClr val="black"/>
                </a:solidFill>
              </a:rPr>
              <a:t> → CO</a:t>
            </a:r>
            <a:r>
              <a:rPr lang="en-US" sz="1200" spc="-20" baseline="-25000" dirty="0">
                <a:solidFill>
                  <a:prstClr val="black"/>
                </a:solidFill>
              </a:rPr>
              <a:t>2</a:t>
            </a:r>
            <a:r>
              <a:rPr lang="en-US" sz="1200" spc="-20" dirty="0">
                <a:solidFill>
                  <a:prstClr val="black"/>
                </a:solidFill>
              </a:rPr>
              <a:t> + 2H</a:t>
            </a:r>
            <a:r>
              <a:rPr lang="en-US" sz="1200" spc="-20" baseline="-25000" dirty="0">
                <a:solidFill>
                  <a:prstClr val="black"/>
                </a:solidFill>
              </a:rPr>
              <a:t>2</a:t>
            </a:r>
            <a:r>
              <a:rPr lang="en-US" sz="1200" spc="-20" dirty="0">
                <a:solidFill>
                  <a:prstClr val="black"/>
                </a:solidFill>
              </a:rPr>
              <a:t>O    &amp;     2C</a:t>
            </a:r>
            <a:r>
              <a:rPr lang="en-US" sz="1200" spc="-20" baseline="-25000" dirty="0">
                <a:solidFill>
                  <a:prstClr val="black"/>
                </a:solidFill>
              </a:rPr>
              <a:t>3</a:t>
            </a:r>
            <a:r>
              <a:rPr lang="en-US" sz="1200" spc="-20" dirty="0">
                <a:solidFill>
                  <a:prstClr val="black"/>
                </a:solidFill>
              </a:rPr>
              <a:t>H</a:t>
            </a:r>
            <a:r>
              <a:rPr lang="en-US" sz="1200" spc="-20" baseline="-25000" dirty="0">
                <a:solidFill>
                  <a:prstClr val="black"/>
                </a:solidFill>
              </a:rPr>
              <a:t>8</a:t>
            </a:r>
            <a:r>
              <a:rPr lang="en-US" sz="1200" spc="-20" dirty="0">
                <a:solidFill>
                  <a:prstClr val="black"/>
                </a:solidFill>
              </a:rPr>
              <a:t>O + 9O</a:t>
            </a:r>
            <a:r>
              <a:rPr lang="en-US" sz="1200" spc="-20" baseline="-25000" dirty="0">
                <a:solidFill>
                  <a:prstClr val="black"/>
                </a:solidFill>
              </a:rPr>
              <a:t>2</a:t>
            </a:r>
            <a:r>
              <a:rPr lang="en-US" sz="1200" spc="-20" dirty="0">
                <a:solidFill>
                  <a:prstClr val="black"/>
                </a:solidFill>
              </a:rPr>
              <a:t> → 6CO</a:t>
            </a:r>
            <a:r>
              <a:rPr lang="en-US" sz="1200" spc="-20" baseline="-25000" dirty="0">
                <a:solidFill>
                  <a:prstClr val="black"/>
                </a:solidFill>
              </a:rPr>
              <a:t>2</a:t>
            </a:r>
            <a:r>
              <a:rPr lang="en-US" sz="1200" spc="-20" dirty="0">
                <a:solidFill>
                  <a:prstClr val="black"/>
                </a:solidFill>
              </a:rPr>
              <a:t> + 8H</a:t>
            </a:r>
            <a:r>
              <a:rPr lang="en-US" sz="1200" spc="-20" baseline="-25000" dirty="0">
                <a:solidFill>
                  <a:prstClr val="black"/>
                </a:solidFill>
              </a:rPr>
              <a:t>2</a:t>
            </a:r>
            <a:r>
              <a:rPr lang="en-US" sz="1200" spc="-20" dirty="0">
                <a:solidFill>
                  <a:prstClr val="black"/>
                </a:solidFill>
              </a:rPr>
              <a:t>O</a:t>
            </a:r>
            <a:endParaRPr lang="en-US" sz="1200" spc="-20" dirty="0">
              <a:solidFill>
                <a:prstClr val="black"/>
              </a:solidFill>
            </a:endParaRPr>
          </a:p>
        </p:txBody>
      </p:sp>
      <p:sp>
        <p:nvSpPr>
          <p:cNvPr id="25" name="TextBox 24"/>
          <p:cNvSpPr txBox="1"/>
          <p:nvPr/>
        </p:nvSpPr>
        <p:spPr>
          <a:xfrm>
            <a:off x="2382050" y="3854348"/>
            <a:ext cx="4475950" cy="1661993"/>
          </a:xfrm>
          <a:prstGeom prst="rect">
            <a:avLst/>
          </a:prstGeom>
          <a:noFill/>
        </p:spPr>
        <p:txBody>
          <a:bodyPr wrap="square" lIns="0" tIns="0" rIns="0" bIns="0" rtlCol="0">
            <a:spAutoFit/>
          </a:bodyPr>
          <a:lstStyle/>
          <a:p>
            <a:r>
              <a:rPr lang="en-US" sz="1200" b="1" dirty="0">
                <a:solidFill>
                  <a:prstClr val="black"/>
                </a:solidFill>
              </a:rPr>
              <a:t>3.  Detecting CO</a:t>
            </a:r>
            <a:r>
              <a:rPr lang="en-US" sz="1200" b="1" baseline="-25000" dirty="0">
                <a:solidFill>
                  <a:prstClr val="black"/>
                </a:solidFill>
              </a:rPr>
              <a:t>2</a:t>
            </a:r>
            <a:r>
              <a:rPr lang="en-US" sz="1200" b="1" dirty="0">
                <a:solidFill>
                  <a:prstClr val="black"/>
                </a:solidFill>
              </a:rPr>
              <a:t> from combustion:</a:t>
            </a:r>
            <a:r>
              <a:rPr lang="en-US" sz="1200" dirty="0">
                <a:solidFill>
                  <a:prstClr val="black"/>
                </a:solidFill>
              </a:rPr>
              <a:t>   </a:t>
            </a:r>
          </a:p>
          <a:p>
            <a:pPr marL="168275" indent="-168275"/>
            <a:r>
              <a:rPr lang="en-US" sz="1200" dirty="0">
                <a:solidFill>
                  <a:prstClr val="black"/>
                </a:solidFill>
              </a:rPr>
              <a:t>     Again transfer between 10 mL and 15 mL of dilute calcium hydroxide solution to a 50 mL beaker. </a:t>
            </a:r>
          </a:p>
          <a:p>
            <a:endParaRPr lang="en-US" sz="1200" dirty="0">
              <a:solidFill>
                <a:prstClr val="black"/>
              </a:solidFill>
            </a:endParaRPr>
          </a:p>
          <a:p>
            <a:r>
              <a:rPr lang="en-US" sz="1200" dirty="0">
                <a:solidFill>
                  <a:prstClr val="black"/>
                </a:solidFill>
              </a:rPr>
              <a:t>Add 2 to 4 drops of phenolphthalein to the solution.  The solution should turn purplish pink.</a:t>
            </a:r>
          </a:p>
          <a:p>
            <a:endParaRPr lang="en-US" sz="1200" dirty="0">
              <a:solidFill>
                <a:prstClr val="black"/>
              </a:solidFill>
            </a:endParaRPr>
          </a:p>
          <a:p>
            <a:r>
              <a:rPr lang="en-US" sz="1200" dirty="0">
                <a:solidFill>
                  <a:prstClr val="black"/>
                </a:solidFill>
              </a:rPr>
              <a:t>Use your pH meter to again measure &amp; report the pH level:     ________</a:t>
            </a:r>
          </a:p>
          <a:p>
            <a:r>
              <a:rPr lang="en-US" sz="1200" dirty="0">
                <a:solidFill>
                  <a:prstClr val="black"/>
                </a:solidFill>
              </a:rPr>
              <a:t>Rinse pH meter off with distilled water after checking </a:t>
            </a:r>
            <a:r>
              <a:rPr lang="en-US" sz="1200" dirty="0" err="1">
                <a:solidFill>
                  <a:prstClr val="black"/>
                </a:solidFill>
              </a:rPr>
              <a:t>pH.</a:t>
            </a:r>
            <a:endParaRPr lang="en-US" sz="1200" dirty="0">
              <a:solidFill>
                <a:prstClr val="black"/>
              </a:solidFill>
            </a:endParaRPr>
          </a:p>
        </p:txBody>
      </p:sp>
      <p:pic>
        <p:nvPicPr>
          <p:cNvPr id="26" name="Picture 25" descr="AddPhenophthalein2.jpg"/>
          <p:cNvPicPr>
            <a:picLocks noChangeAspect="1"/>
          </p:cNvPicPr>
          <p:nvPr/>
        </p:nvPicPr>
        <p:blipFill>
          <a:blip r:embed="rId3" cstate="print">
            <a:grayscl/>
          </a:blip>
          <a:srcRect l="6036" t="7944"/>
          <a:stretch>
            <a:fillRect/>
          </a:stretch>
        </p:blipFill>
        <p:spPr>
          <a:xfrm>
            <a:off x="0" y="3861292"/>
            <a:ext cx="2153195" cy="1779868"/>
          </a:xfrm>
          <a:prstGeom prst="rect">
            <a:avLst/>
          </a:prstGeom>
        </p:spPr>
      </p:pic>
      <p:pic>
        <p:nvPicPr>
          <p:cNvPr id="27" name="Picture 19" descr="E:\ChemistryLand\CHM107LLhybrid\3. Water Quality\pHmeterScrewDriver.tif"/>
          <p:cNvPicPr>
            <a:picLocks noChangeAspect="1" noChangeArrowheads="1"/>
          </p:cNvPicPr>
          <p:nvPr/>
        </p:nvPicPr>
        <p:blipFill>
          <a:blip r:embed="rId4" cstate="print">
            <a:grayscl/>
          </a:blip>
          <a:srcRect/>
          <a:stretch>
            <a:fillRect/>
          </a:stretch>
        </p:blipFill>
        <p:spPr bwMode="auto">
          <a:xfrm>
            <a:off x="1776340" y="3734090"/>
            <a:ext cx="564780" cy="2086341"/>
          </a:xfrm>
          <a:prstGeom prst="rect">
            <a:avLst/>
          </a:prstGeom>
          <a:noFill/>
          <a:effectLst>
            <a:outerShdw blurRad="50800" dist="38100" dir="2700000" algn="tl" rotWithShape="0">
              <a:prstClr val="black">
                <a:alpha val="40000"/>
              </a:prstClr>
            </a:outerShdw>
          </a:effectLst>
          <a:scene3d>
            <a:camera prst="orthographicFront"/>
            <a:lightRig rig="threePt" dir="t"/>
          </a:scene3d>
          <a:sp3d/>
        </p:spPr>
      </p:pic>
      <p:sp>
        <p:nvSpPr>
          <p:cNvPr id="28" name="TextBox 27"/>
          <p:cNvSpPr txBox="1"/>
          <p:nvPr/>
        </p:nvSpPr>
        <p:spPr>
          <a:xfrm>
            <a:off x="115259" y="6391846"/>
            <a:ext cx="4633474" cy="1846659"/>
          </a:xfrm>
          <a:prstGeom prst="rect">
            <a:avLst/>
          </a:prstGeom>
          <a:noFill/>
        </p:spPr>
        <p:txBody>
          <a:bodyPr wrap="square" lIns="0" tIns="0" rIns="0" bIns="0" rtlCol="0">
            <a:spAutoFit/>
          </a:bodyPr>
          <a:lstStyle/>
          <a:p>
            <a:pPr marL="228600" indent="-228600">
              <a:buFontTx/>
              <a:buAutoNum type="arabicPeriod" startAt="4"/>
            </a:pPr>
            <a:r>
              <a:rPr lang="en-US" sz="1200" b="1" dirty="0">
                <a:solidFill>
                  <a:prstClr val="black"/>
                </a:solidFill>
              </a:rPr>
              <a:t>Add CO</a:t>
            </a:r>
            <a:r>
              <a:rPr lang="en-US" sz="1200" b="1" baseline="-25000" dirty="0">
                <a:solidFill>
                  <a:prstClr val="black"/>
                </a:solidFill>
              </a:rPr>
              <a:t>2</a:t>
            </a:r>
            <a:r>
              <a:rPr lang="en-US" sz="1200" b="1" dirty="0">
                <a:solidFill>
                  <a:prstClr val="black"/>
                </a:solidFill>
              </a:rPr>
              <a:t> until color change:</a:t>
            </a:r>
            <a:r>
              <a:rPr lang="en-US" sz="1200" dirty="0">
                <a:solidFill>
                  <a:prstClr val="black"/>
                </a:solidFill>
              </a:rPr>
              <a:t>   The source to prove that combustion contains CO</a:t>
            </a:r>
            <a:r>
              <a:rPr lang="en-US" sz="1200" baseline="-25000" dirty="0">
                <a:solidFill>
                  <a:prstClr val="black"/>
                </a:solidFill>
              </a:rPr>
              <a:t>2</a:t>
            </a:r>
            <a:r>
              <a:rPr lang="en-US" sz="1200" dirty="0">
                <a:solidFill>
                  <a:prstClr val="black"/>
                </a:solidFill>
              </a:rPr>
              <a:t> will either be from an alcohol burner, candle, or Bunsen burner.  </a:t>
            </a:r>
          </a:p>
          <a:p>
            <a:pPr marL="228600" indent="-228600"/>
            <a:r>
              <a:rPr lang="en-US" sz="1200" dirty="0">
                <a:solidFill>
                  <a:prstClr val="black"/>
                </a:solidFill>
              </a:rPr>
              <a:t>Getting the combustion gases to bubble into the solution of calcium hydroxide is rather tricky.    The instructor will have a couple of strategies.  You may think of something better.</a:t>
            </a:r>
          </a:p>
          <a:p>
            <a:endParaRPr lang="en-US" sz="1200" dirty="0">
              <a:solidFill>
                <a:prstClr val="black"/>
              </a:solidFill>
            </a:endParaRPr>
          </a:p>
          <a:p>
            <a:r>
              <a:rPr lang="en-US" sz="1200" dirty="0">
                <a:solidFill>
                  <a:prstClr val="black"/>
                </a:solidFill>
              </a:rPr>
              <a:t>After the solution turns clear, use your pH meter to again measure &amp; report the pH level:     ________</a:t>
            </a:r>
          </a:p>
          <a:p>
            <a:r>
              <a:rPr lang="en-US" sz="1200" dirty="0">
                <a:solidFill>
                  <a:prstClr val="black"/>
                </a:solidFill>
              </a:rPr>
              <a:t>Rinse pH meter off with distilled water after checking </a:t>
            </a:r>
            <a:r>
              <a:rPr lang="en-US" sz="1200" dirty="0" err="1">
                <a:solidFill>
                  <a:prstClr val="black"/>
                </a:solidFill>
              </a:rPr>
              <a:t>pH.</a:t>
            </a:r>
            <a:endParaRPr lang="en-US" sz="1200" dirty="0">
              <a:solidFill>
                <a:prstClr val="black"/>
              </a:solidFill>
            </a:endParaRPr>
          </a:p>
        </p:txBody>
      </p:sp>
      <p:pic>
        <p:nvPicPr>
          <p:cNvPr id="32" name="Picture 31" descr="AlcoholBurner.jpg"/>
          <p:cNvPicPr>
            <a:picLocks noChangeAspect="1"/>
          </p:cNvPicPr>
          <p:nvPr/>
        </p:nvPicPr>
        <p:blipFill>
          <a:blip r:embed="rId5" cstate="print">
            <a:grayscl/>
          </a:blip>
          <a:stretch>
            <a:fillRect/>
          </a:stretch>
        </p:blipFill>
        <p:spPr>
          <a:xfrm>
            <a:off x="4759553" y="6370063"/>
            <a:ext cx="941209" cy="1028444"/>
          </a:xfrm>
          <a:prstGeom prst="rect">
            <a:avLst/>
          </a:prstGeom>
        </p:spPr>
      </p:pic>
      <p:pic>
        <p:nvPicPr>
          <p:cNvPr id="34" name="Picture 33" descr="TeaCandle.jpg"/>
          <p:cNvPicPr>
            <a:picLocks noChangeAspect="1"/>
          </p:cNvPicPr>
          <p:nvPr/>
        </p:nvPicPr>
        <p:blipFill>
          <a:blip r:embed="rId6" cstate="print">
            <a:grayscl/>
            <a:lum contrast="10000"/>
          </a:blip>
          <a:stretch>
            <a:fillRect/>
          </a:stretch>
        </p:blipFill>
        <p:spPr>
          <a:xfrm>
            <a:off x="5720764" y="6516560"/>
            <a:ext cx="941294" cy="779391"/>
          </a:xfrm>
          <a:prstGeom prst="rect">
            <a:avLst/>
          </a:prstGeom>
        </p:spPr>
      </p:pic>
      <p:pic>
        <p:nvPicPr>
          <p:cNvPr id="37" name="Picture 36" descr="BunsenBurnerBeingLit.jpg"/>
          <p:cNvPicPr>
            <a:picLocks noChangeAspect="1"/>
          </p:cNvPicPr>
          <p:nvPr/>
        </p:nvPicPr>
        <p:blipFill>
          <a:blip r:embed="rId7" cstate="print">
            <a:grayscl/>
            <a:lum bright="10000" contrast="10000"/>
          </a:blip>
          <a:stretch>
            <a:fillRect/>
          </a:stretch>
        </p:blipFill>
        <p:spPr>
          <a:xfrm>
            <a:off x="4816322" y="7425370"/>
            <a:ext cx="1912620" cy="1531620"/>
          </a:xfrm>
          <a:prstGeom prst="rect">
            <a:avLst/>
          </a:prstGeom>
        </p:spPr>
      </p:pic>
      <p:sp>
        <p:nvSpPr>
          <p:cNvPr id="17" name="TextBox 16"/>
          <p:cNvSpPr txBox="1"/>
          <p:nvPr/>
        </p:nvSpPr>
        <p:spPr>
          <a:xfrm>
            <a:off x="588938" y="8459417"/>
            <a:ext cx="1983782" cy="581698"/>
          </a:xfrm>
          <a:prstGeom prst="rect">
            <a:avLst/>
          </a:prstGeom>
          <a:noFill/>
        </p:spPr>
        <p:txBody>
          <a:bodyPr wrap="square" lIns="0" tIns="0" rIns="0" bIns="0" rtlCol="0">
            <a:spAutoFit/>
          </a:bodyPr>
          <a:lstStyle/>
          <a:p>
            <a:pPr>
              <a:lnSpc>
                <a:spcPct val="90000"/>
              </a:lnSpc>
            </a:pPr>
            <a:r>
              <a:rPr lang="en-US" sz="1400" dirty="0">
                <a:solidFill>
                  <a:prstClr val="black"/>
                </a:solidFill>
              </a:rPr>
              <a:t>Instructor will give you list of items to take home for more testing.</a:t>
            </a:r>
          </a:p>
        </p:txBody>
      </p:sp>
      <p:sp>
        <p:nvSpPr>
          <p:cNvPr id="18" name="Action Button: Home 17">
            <a:hlinkClick r:id="" action="ppaction://noaction" highlightClick="1"/>
          </p:cNvPr>
          <p:cNvSpPr/>
          <p:nvPr/>
        </p:nvSpPr>
        <p:spPr>
          <a:xfrm>
            <a:off x="23247" y="8459417"/>
            <a:ext cx="526941" cy="591595"/>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826" y="8505270"/>
            <a:ext cx="1983782" cy="581698"/>
          </a:xfrm>
          <a:prstGeom prst="rect">
            <a:avLst/>
          </a:prstGeom>
          <a:noFill/>
        </p:spPr>
        <p:txBody>
          <a:bodyPr wrap="square" lIns="0" tIns="0" rIns="0" bIns="0" rtlCol="0">
            <a:spAutoFit/>
          </a:bodyPr>
          <a:lstStyle/>
          <a:p>
            <a:pPr>
              <a:lnSpc>
                <a:spcPct val="90000"/>
              </a:lnSpc>
            </a:pPr>
            <a:r>
              <a:rPr lang="en-US" sz="1400" dirty="0">
                <a:solidFill>
                  <a:prstClr val="black"/>
                </a:solidFill>
              </a:rPr>
              <a:t>Instructor will give you list of items to take home for more testing.</a:t>
            </a:r>
          </a:p>
        </p:txBody>
      </p:sp>
      <p:sp>
        <p:nvSpPr>
          <p:cNvPr id="5" name="Action Button: Home 4">
            <a:hlinkClick r:id="" action="ppaction://noaction" highlightClick="1"/>
          </p:cNvPr>
          <p:cNvSpPr/>
          <p:nvPr/>
        </p:nvSpPr>
        <p:spPr>
          <a:xfrm>
            <a:off x="47135" y="8505270"/>
            <a:ext cx="526941" cy="591595"/>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4044" name="Picture 12" descr="http://www.envirogadget.com/wp-content/uploads/2010/10/Radiometer.jpg"/>
          <p:cNvPicPr>
            <a:picLocks noChangeAspect="1" noChangeArrowheads="1"/>
          </p:cNvPicPr>
          <p:nvPr/>
        </p:nvPicPr>
        <p:blipFill>
          <a:blip r:embed="rId2" cstate="print">
            <a:grayscl/>
          </a:blip>
          <a:srcRect/>
          <a:stretch>
            <a:fillRect/>
          </a:stretch>
        </p:blipFill>
        <p:spPr bwMode="auto">
          <a:xfrm>
            <a:off x="5618749" y="1394718"/>
            <a:ext cx="835738" cy="1174464"/>
          </a:xfrm>
          <a:prstGeom prst="rect">
            <a:avLst/>
          </a:prstGeom>
          <a:noFill/>
        </p:spPr>
      </p:pic>
      <p:pic>
        <p:nvPicPr>
          <p:cNvPr id="16" name="Picture 5"/>
          <p:cNvPicPr>
            <a:picLocks noChangeAspect="1" noChangeArrowheads="1"/>
          </p:cNvPicPr>
          <p:nvPr/>
        </p:nvPicPr>
        <p:blipFill>
          <a:blip r:embed="rId3" cstate="print">
            <a:clrChange>
              <a:clrFrom>
                <a:srgbClr val="FDFDFD"/>
              </a:clrFrom>
              <a:clrTo>
                <a:srgbClr val="FDFDFD">
                  <a:alpha val="0"/>
                </a:srgbClr>
              </a:clrTo>
            </a:clrChange>
            <a:grayscl/>
            <a:lum bright="20000"/>
          </a:blip>
          <a:srcRect/>
          <a:stretch>
            <a:fillRect/>
          </a:stretch>
        </p:blipFill>
        <p:spPr bwMode="auto">
          <a:xfrm>
            <a:off x="5458070" y="2794650"/>
            <a:ext cx="1327738" cy="1280160"/>
          </a:xfrm>
          <a:prstGeom prst="rect">
            <a:avLst/>
          </a:prstGeom>
          <a:noFill/>
          <a:ln w="9525">
            <a:noFill/>
            <a:miter lim="800000"/>
            <a:headEnd/>
            <a:tailEnd/>
          </a:ln>
        </p:spPr>
      </p:pic>
      <p:pic>
        <p:nvPicPr>
          <p:cNvPr id="44047" name="Picture 15" descr="E:\ChemistryLand\CHM107LLhybrid\5. Global Warming\hand.jpg"/>
          <p:cNvPicPr>
            <a:picLocks noChangeAspect="1" noChangeArrowheads="1"/>
          </p:cNvPicPr>
          <p:nvPr/>
        </p:nvPicPr>
        <p:blipFill>
          <a:blip r:embed="rId4" cstate="print">
            <a:clrChange>
              <a:clrFrom>
                <a:srgbClr val="FEFDFE"/>
              </a:clrFrom>
              <a:clrTo>
                <a:srgbClr val="FEFDFE">
                  <a:alpha val="0"/>
                </a:srgbClr>
              </a:clrTo>
            </a:clrChange>
            <a:grayscl/>
          </a:blip>
          <a:srcRect/>
          <a:stretch>
            <a:fillRect/>
          </a:stretch>
        </p:blipFill>
        <p:spPr bwMode="auto">
          <a:xfrm>
            <a:off x="5546682" y="3987742"/>
            <a:ext cx="625517" cy="1543215"/>
          </a:xfrm>
          <a:prstGeom prst="rect">
            <a:avLst/>
          </a:prstGeom>
          <a:noFill/>
        </p:spPr>
      </p:pic>
      <p:sp>
        <p:nvSpPr>
          <p:cNvPr id="19" name="Hexagon 18"/>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20" name="TextBox 19"/>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5: Global Warming: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Blocking Infrared radiation</a:t>
            </a:r>
            <a:endParaRPr lang="en-US" sz="1400" baseline="-25000" dirty="0">
              <a:solidFill>
                <a:prstClr val="black"/>
              </a:solidFill>
              <a:latin typeface="Arial" pitchFamily="34" charset="0"/>
              <a:cs typeface="Arial" pitchFamily="34" charset="0"/>
            </a:endParaRPr>
          </a:p>
        </p:txBody>
      </p:sp>
      <p:sp>
        <p:nvSpPr>
          <p:cNvPr id="52" name="TextBox 51"/>
          <p:cNvSpPr txBox="1"/>
          <p:nvPr/>
        </p:nvSpPr>
        <p:spPr>
          <a:xfrm>
            <a:off x="144193" y="435097"/>
            <a:ext cx="6488934" cy="193899"/>
          </a:xfrm>
          <a:prstGeom prst="rect">
            <a:avLst/>
          </a:prstGeom>
          <a:noFill/>
        </p:spPr>
        <p:txBody>
          <a:bodyPr wrap="square" lIns="0" tIns="0" rIns="0" bIns="0" rtlCol="0">
            <a:spAutoFit/>
          </a:bodyPr>
          <a:lstStyle/>
          <a:p>
            <a:pPr>
              <a:lnSpc>
                <a:spcPct val="90000"/>
              </a:lnSpc>
            </a:pPr>
            <a:r>
              <a:rPr lang="en-US" sz="1400" b="1" dirty="0">
                <a:solidFill>
                  <a:prstClr val="black"/>
                </a:solidFill>
              </a:rPr>
              <a:t>Measuring window film properties:     </a:t>
            </a:r>
            <a:r>
              <a:rPr lang="en-US" sz="1400" dirty="0">
                <a:solidFill>
                  <a:prstClr val="black"/>
                </a:solidFill>
              </a:rPr>
              <a:t>Record the results of tests with these tools.</a:t>
            </a:r>
            <a:endParaRPr lang="en-US" sz="1400" spc="-20" dirty="0">
              <a:solidFill>
                <a:prstClr val="black"/>
              </a:solidFill>
            </a:endParaRPr>
          </a:p>
        </p:txBody>
      </p:sp>
      <p:sp>
        <p:nvSpPr>
          <p:cNvPr id="54" name="Rounded Rectangle 53"/>
          <p:cNvSpPr/>
          <p:nvPr/>
        </p:nvSpPr>
        <p:spPr>
          <a:xfrm>
            <a:off x="5555398" y="1166314"/>
            <a:ext cx="916602" cy="211355"/>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Radiometer</a:t>
            </a:r>
          </a:p>
        </p:txBody>
      </p:sp>
      <p:sp>
        <p:nvSpPr>
          <p:cNvPr id="55" name="Rounded Rectangle 54"/>
          <p:cNvSpPr/>
          <p:nvPr/>
        </p:nvSpPr>
        <p:spPr>
          <a:xfrm>
            <a:off x="5599887" y="2727687"/>
            <a:ext cx="1009299" cy="231779"/>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Light Meter</a:t>
            </a:r>
          </a:p>
        </p:txBody>
      </p:sp>
      <p:sp>
        <p:nvSpPr>
          <p:cNvPr id="56" name="Rounded Rectangle 55"/>
          <p:cNvSpPr/>
          <p:nvPr/>
        </p:nvSpPr>
        <p:spPr>
          <a:xfrm>
            <a:off x="6135436" y="4426212"/>
            <a:ext cx="469901" cy="518771"/>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rPr>
              <a:t>Your </a:t>
            </a:r>
            <a:br>
              <a:rPr lang="en-US" sz="1200" b="1" dirty="0">
                <a:solidFill>
                  <a:prstClr val="black"/>
                </a:solidFill>
              </a:rPr>
            </a:br>
            <a:r>
              <a:rPr lang="en-US" sz="1200" b="1" dirty="0">
                <a:solidFill>
                  <a:prstClr val="black"/>
                </a:solidFill>
              </a:rPr>
              <a:t>Hand</a:t>
            </a:r>
          </a:p>
        </p:txBody>
      </p:sp>
      <p:sp>
        <p:nvSpPr>
          <p:cNvPr id="57" name="Rounded Rectangle 56"/>
          <p:cNvSpPr/>
          <p:nvPr/>
        </p:nvSpPr>
        <p:spPr>
          <a:xfrm>
            <a:off x="5726438" y="7399421"/>
            <a:ext cx="866867" cy="481263"/>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200" b="1" dirty="0">
                <a:solidFill>
                  <a:prstClr val="black"/>
                </a:solidFill>
              </a:rPr>
              <a:t>Optional fifth tool</a:t>
            </a:r>
          </a:p>
        </p:txBody>
      </p:sp>
      <p:graphicFrame>
        <p:nvGraphicFramePr>
          <p:cNvPr id="48" name="Table 47"/>
          <p:cNvGraphicFramePr>
            <a:graphicFrameLocks noGrp="1"/>
          </p:cNvGraphicFramePr>
          <p:nvPr/>
        </p:nvGraphicFramePr>
        <p:xfrm>
          <a:off x="78207" y="1205873"/>
          <a:ext cx="5303520" cy="7168105"/>
        </p:xfrm>
        <a:graphic>
          <a:graphicData uri="http://schemas.openxmlformats.org/drawingml/2006/table">
            <a:tbl>
              <a:tblPr firstRow="1" bandRow="1">
                <a:tableStyleId>{5C22544A-7EE6-4342-B048-85BDC9FD1C3A}</a:tableStyleId>
              </a:tblPr>
              <a:tblGrid>
                <a:gridCol w="1060704"/>
                <a:gridCol w="1060704"/>
                <a:gridCol w="1060704"/>
                <a:gridCol w="1060704"/>
                <a:gridCol w="1060704"/>
              </a:tblGrid>
              <a:tr h="1433621">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3621">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433621">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3621">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433621">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0" name="Table 49"/>
          <p:cNvGraphicFramePr>
            <a:graphicFrameLocks noGrp="1"/>
          </p:cNvGraphicFramePr>
          <p:nvPr/>
        </p:nvGraphicFramePr>
        <p:xfrm>
          <a:off x="78207" y="862213"/>
          <a:ext cx="5303520" cy="370840"/>
        </p:xfrm>
        <a:graphic>
          <a:graphicData uri="http://schemas.openxmlformats.org/drawingml/2006/table">
            <a:tbl>
              <a:tblPr firstRow="1" bandRow="1">
                <a:tableStyleId>{5C22544A-7EE6-4342-B048-85BDC9FD1C3A}</a:tableStyleId>
              </a:tblPr>
              <a:tblGrid>
                <a:gridCol w="1060704"/>
                <a:gridCol w="1060704"/>
                <a:gridCol w="1060704"/>
                <a:gridCol w="1060704"/>
                <a:gridCol w="1060704"/>
              </a:tblGrid>
              <a:tr h="370840">
                <a:tc>
                  <a:txBody>
                    <a:bodyPr/>
                    <a:lstStyle/>
                    <a:p>
                      <a:pPr algn="ctr"/>
                      <a:r>
                        <a:rPr lang="en-US" sz="1400" dirty="0" smtClean="0"/>
                        <a:t>Glass alone</a:t>
                      </a:r>
                      <a:endParaRPr lang="en-US" sz="1400" dirty="0"/>
                    </a:p>
                  </a:txBody>
                  <a:tcPr marL="0" marR="0" marT="0" marB="0" anchor="ctr">
                    <a:solidFill>
                      <a:schemeClr val="tx1">
                        <a:lumMod val="95000"/>
                        <a:lumOff val="5000"/>
                      </a:schemeClr>
                    </a:solidFill>
                  </a:tcPr>
                </a:tc>
                <a:tc>
                  <a:txBody>
                    <a:bodyPr/>
                    <a:lstStyle/>
                    <a:p>
                      <a:pPr algn="ctr"/>
                      <a:r>
                        <a:rPr lang="en-US" sz="1400" dirty="0" smtClean="0"/>
                        <a:t>Solar</a:t>
                      </a:r>
                      <a:r>
                        <a:rPr lang="en-US" sz="1400" baseline="0" dirty="0" smtClean="0"/>
                        <a:t> film</a:t>
                      </a:r>
                      <a:endParaRPr lang="en-US" sz="1400" dirty="0"/>
                    </a:p>
                  </a:txBody>
                  <a:tcPr marL="0" marR="0" marT="0" marB="0" anchor="ctr">
                    <a:solidFill>
                      <a:schemeClr val="tx1">
                        <a:lumMod val="95000"/>
                        <a:lumOff val="5000"/>
                      </a:schemeClr>
                    </a:solidFill>
                  </a:tcPr>
                </a:tc>
                <a:tc>
                  <a:txBody>
                    <a:bodyPr/>
                    <a:lstStyle/>
                    <a:p>
                      <a:pPr algn="ctr"/>
                      <a:r>
                        <a:rPr lang="en-US" sz="1400" dirty="0" smtClean="0"/>
                        <a:t>Aluminum</a:t>
                      </a:r>
                      <a:endParaRPr lang="en-US" sz="1400" dirty="0"/>
                    </a:p>
                  </a:txBody>
                  <a:tcPr marL="0" marR="0" marT="0" marB="0" anchor="ctr">
                    <a:solidFill>
                      <a:schemeClr val="tx1">
                        <a:lumMod val="95000"/>
                        <a:lumOff val="5000"/>
                      </a:schemeClr>
                    </a:solidFill>
                  </a:tcPr>
                </a:tc>
                <a:tc>
                  <a:txBody>
                    <a:bodyPr/>
                    <a:lstStyle/>
                    <a:p>
                      <a:pPr algn="ctr"/>
                      <a:r>
                        <a:rPr lang="en-US" sz="1400" dirty="0" smtClean="0"/>
                        <a:t>Dry Paper</a:t>
                      </a:r>
                      <a:endParaRPr lang="en-US" sz="1400" dirty="0"/>
                    </a:p>
                  </a:txBody>
                  <a:tcPr marL="0" marR="0" marT="0" marB="0" anchor="ctr">
                    <a:solidFill>
                      <a:schemeClr val="tx1">
                        <a:lumMod val="95000"/>
                        <a:lumOff val="5000"/>
                      </a:schemeClr>
                    </a:solidFill>
                  </a:tcPr>
                </a:tc>
                <a:tc>
                  <a:txBody>
                    <a:bodyPr/>
                    <a:lstStyle/>
                    <a:p>
                      <a:pPr algn="ctr"/>
                      <a:r>
                        <a:rPr lang="en-US" sz="1400" dirty="0" smtClean="0"/>
                        <a:t>Wet Paper</a:t>
                      </a:r>
                      <a:endParaRPr lang="en-US" sz="1400" dirty="0"/>
                    </a:p>
                  </a:txBody>
                  <a:tcPr marL="0" marR="0" marT="0" marB="0" anchor="ctr">
                    <a:solidFill>
                      <a:schemeClr val="tx1">
                        <a:lumMod val="95000"/>
                        <a:lumOff val="5000"/>
                      </a:schemeClr>
                    </a:solidFill>
                  </a:tcPr>
                </a:tc>
              </a:tr>
            </a:tbl>
          </a:graphicData>
        </a:graphic>
      </p:graphicFrame>
      <p:sp>
        <p:nvSpPr>
          <p:cNvPr id="61" name="Trapezoid 60"/>
          <p:cNvSpPr/>
          <p:nvPr/>
        </p:nvSpPr>
        <p:spPr>
          <a:xfrm rot="5400000" flipH="1">
            <a:off x="5292848" y="5785416"/>
            <a:ext cx="854232" cy="352472"/>
          </a:xfrm>
          <a:prstGeom prst="trapezoid">
            <a:avLst>
              <a:gd name="adj" fmla="val 556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ounded Rectangle 64"/>
          <p:cNvSpPr/>
          <p:nvPr/>
        </p:nvSpPr>
        <p:spPr>
          <a:xfrm>
            <a:off x="5452075" y="6520004"/>
            <a:ext cx="972788" cy="366898"/>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200" b="1" dirty="0">
                <a:solidFill>
                  <a:prstClr val="black"/>
                </a:solidFill>
              </a:rPr>
              <a:t>Infrared thermometer</a:t>
            </a:r>
          </a:p>
        </p:txBody>
      </p:sp>
      <p:sp>
        <p:nvSpPr>
          <p:cNvPr id="68" name="Explosion 1 67"/>
          <p:cNvSpPr/>
          <p:nvPr/>
        </p:nvSpPr>
        <p:spPr>
          <a:xfrm>
            <a:off x="5657851" y="5836443"/>
            <a:ext cx="142875" cy="171451"/>
          </a:xfrm>
          <a:prstGeom prst="irregularSeal1">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 name="Straight Connector 63"/>
          <p:cNvCxnSpPr/>
          <p:nvPr/>
        </p:nvCxnSpPr>
        <p:spPr>
          <a:xfrm flipH="1" flipV="1">
            <a:off x="5715003" y="5922827"/>
            <a:ext cx="493292" cy="7218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9" descr="E:\ChemistryLand\CHM107LLhybrid\2. Measurement\InfraredThermometer2 copy.tif"/>
          <p:cNvPicPr>
            <a:picLocks noChangeAspect="1" noChangeArrowheads="1"/>
          </p:cNvPicPr>
          <p:nvPr/>
        </p:nvPicPr>
        <p:blipFill>
          <a:blip r:embed="rId5" cstate="print">
            <a:grayscl/>
          </a:blip>
          <a:srcRect/>
          <a:stretch>
            <a:fillRect/>
          </a:stretch>
        </p:blipFill>
        <p:spPr bwMode="auto">
          <a:xfrm>
            <a:off x="6124647" y="5859380"/>
            <a:ext cx="692193" cy="1068571"/>
          </a:xfrm>
          <a:prstGeom prst="rect">
            <a:avLst/>
          </a:prstGeom>
          <a:noFill/>
          <a:effectLst>
            <a:outerShdw blurRad="50800" dist="38100" dir="8100000" algn="tr" rotWithShape="0">
              <a:prstClr val="black">
                <a:alpha val="40000"/>
              </a:prstClr>
            </a:outerShdw>
          </a:effec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1774</Words>
  <Application>Microsoft Office PowerPoint</Application>
  <PresentationFormat>On-screen Show (4:3)</PresentationFormat>
  <Paragraphs>107</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1</cp:revision>
  <dcterms:created xsi:type="dcterms:W3CDTF">2016-03-16T05:09:29Z</dcterms:created>
  <dcterms:modified xsi:type="dcterms:W3CDTF">2016-03-16T05:10:41Z</dcterms:modified>
</cp:coreProperties>
</file>